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2" autoAdjust="0"/>
  </p:normalViewPr>
  <p:slideViewPr>
    <p:cSldViewPr snapToGrid="0">
      <p:cViewPr varScale="1">
        <p:scale>
          <a:sx n="78" d="100"/>
          <a:sy n="78" d="100"/>
        </p:scale>
        <p:origin x="77"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A191A-494C-4324-94FF-ADFDA2A21C9B}" type="datetimeFigureOut">
              <a:rPr lang="es-US" smtClean="0"/>
              <a:t>5/10/2025</a:t>
            </a:fld>
            <a:endParaRPr lang="es-U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U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1C08D-73DD-45BC-8515-49F22D5B3401}" type="slidenum">
              <a:rPr lang="es-US" smtClean="0"/>
              <a:t>‹Nº›</a:t>
            </a:fld>
            <a:endParaRPr lang="es-US" dirty="0"/>
          </a:p>
        </p:txBody>
      </p:sp>
    </p:spTree>
    <p:extLst>
      <p:ext uri="{BB962C8B-B14F-4D97-AF65-F5344CB8AC3E}">
        <p14:creationId xmlns:p14="http://schemas.microsoft.com/office/powerpoint/2010/main" val="1249452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S" dirty="0"/>
          </a:p>
        </p:txBody>
      </p:sp>
      <p:sp>
        <p:nvSpPr>
          <p:cNvPr id="4" name="Marcador de número de diapositiva 3"/>
          <p:cNvSpPr>
            <a:spLocks noGrp="1"/>
          </p:cNvSpPr>
          <p:nvPr>
            <p:ph type="sldNum" sz="quarter" idx="10"/>
          </p:nvPr>
        </p:nvSpPr>
        <p:spPr/>
        <p:txBody>
          <a:bodyPr/>
          <a:lstStyle/>
          <a:p>
            <a:fld id="{A541C08D-73DD-45BC-8515-49F22D5B3401}" type="slidenum">
              <a:rPr lang="es-US" smtClean="0"/>
              <a:t>1</a:t>
            </a:fld>
            <a:endParaRPr lang="es-US" dirty="0"/>
          </a:p>
        </p:txBody>
      </p:sp>
    </p:spTree>
    <p:extLst>
      <p:ext uri="{BB962C8B-B14F-4D97-AF65-F5344CB8AC3E}">
        <p14:creationId xmlns:p14="http://schemas.microsoft.com/office/powerpoint/2010/main" val="51665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S"/>
          </a:p>
        </p:txBody>
      </p:sp>
      <p:sp>
        <p:nvSpPr>
          <p:cNvPr id="4" name="Marcador de número de diapositiva 3"/>
          <p:cNvSpPr>
            <a:spLocks noGrp="1"/>
          </p:cNvSpPr>
          <p:nvPr>
            <p:ph type="sldNum" sz="quarter" idx="10"/>
          </p:nvPr>
        </p:nvSpPr>
        <p:spPr/>
        <p:txBody>
          <a:bodyPr/>
          <a:lstStyle/>
          <a:p>
            <a:fld id="{A541C08D-73DD-45BC-8515-49F22D5B3401}" type="slidenum">
              <a:rPr lang="es-US" smtClean="0"/>
              <a:t>2</a:t>
            </a:fld>
            <a:endParaRPr lang="es-US"/>
          </a:p>
        </p:txBody>
      </p:sp>
    </p:spTree>
    <p:extLst>
      <p:ext uri="{BB962C8B-B14F-4D97-AF65-F5344CB8AC3E}">
        <p14:creationId xmlns:p14="http://schemas.microsoft.com/office/powerpoint/2010/main" val="628547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S" dirty="0"/>
          </a:p>
        </p:txBody>
      </p:sp>
      <p:sp>
        <p:nvSpPr>
          <p:cNvPr id="4" name="Marcador de número de diapositiva 3"/>
          <p:cNvSpPr>
            <a:spLocks noGrp="1"/>
          </p:cNvSpPr>
          <p:nvPr>
            <p:ph type="sldNum" sz="quarter" idx="10"/>
          </p:nvPr>
        </p:nvSpPr>
        <p:spPr/>
        <p:txBody>
          <a:bodyPr/>
          <a:lstStyle/>
          <a:p>
            <a:fld id="{A541C08D-73DD-45BC-8515-49F22D5B3401}" type="slidenum">
              <a:rPr lang="es-US" smtClean="0"/>
              <a:t>8</a:t>
            </a:fld>
            <a:endParaRPr lang="es-US" dirty="0"/>
          </a:p>
        </p:txBody>
      </p:sp>
    </p:spTree>
    <p:extLst>
      <p:ext uri="{BB962C8B-B14F-4D97-AF65-F5344CB8AC3E}">
        <p14:creationId xmlns:p14="http://schemas.microsoft.com/office/powerpoint/2010/main" val="182953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endParaRPr lang="es-US" dirty="0"/>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s-US" dirty="0"/>
          </a:p>
        </p:txBody>
      </p:sp>
      <p:sp>
        <p:nvSpPr>
          <p:cNvPr id="4" name="Marcador de fecha 3"/>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11"/>
          </p:nvPr>
        </p:nvSpPr>
        <p:spPr/>
        <p:txBody>
          <a:bodyPr/>
          <a:lstStyle/>
          <a:p>
            <a:r>
              <a:rPr lang="es-ES" dirty="0" smtClean="0"/>
              <a:t>Curso Profesional de DevOps MultiCloud</a:t>
            </a:r>
            <a:endParaRPr lang="es-US" dirty="0"/>
          </a:p>
        </p:txBody>
      </p:sp>
      <p:sp>
        <p:nvSpPr>
          <p:cNvPr id="6" name="Marcador de número de diapositiva 5"/>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16103039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4" name="Marcador de fecha 3"/>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11"/>
          </p:nvPr>
        </p:nvSpPr>
        <p:spPr/>
        <p:txBody>
          <a:bodyPr/>
          <a:lstStyle/>
          <a:p>
            <a:endParaRPr lang="es-US" dirty="0"/>
          </a:p>
        </p:txBody>
      </p:sp>
      <p:sp>
        <p:nvSpPr>
          <p:cNvPr id="6" name="Marcador de número de diapositiva 5"/>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9994725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4" name="Marcador de fecha 3"/>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11"/>
          </p:nvPr>
        </p:nvSpPr>
        <p:spPr/>
        <p:txBody>
          <a:bodyPr/>
          <a:lstStyle/>
          <a:p>
            <a:endParaRPr lang="es-US" dirty="0"/>
          </a:p>
        </p:txBody>
      </p:sp>
      <p:sp>
        <p:nvSpPr>
          <p:cNvPr id="6" name="Marcador de número de diapositiva 5"/>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31115912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lvl1pPr>
              <a:defRPr/>
            </a:lvl1pPr>
          </a:lstStyle>
          <a:p>
            <a:r>
              <a:rPr lang="es-ES" dirty="0" smtClean="0"/>
              <a:t>Agenda</a:t>
            </a:r>
            <a:endParaRPr lang="es-US" dirty="0"/>
          </a:p>
        </p:txBody>
      </p:sp>
      <p:sp>
        <p:nvSpPr>
          <p:cNvPr id="3" name="Marcador de contenido 2"/>
          <p:cNvSpPr>
            <a:spLocks noGrp="1"/>
          </p:cNvSpPr>
          <p:nvPr>
            <p:ph idx="1"/>
          </p:nvPr>
        </p:nvSpPr>
        <p:spPr>
          <a:xfrm>
            <a:off x="838200" y="1779637"/>
            <a:ext cx="10515600" cy="4434350"/>
          </a:xfrm>
        </p:spPr>
        <p:txBody>
          <a:bodyPr wrap="square">
            <a:normAutofit/>
          </a:bodyPr>
          <a:lstStyle>
            <a:lvl1pPr marL="228600" indent="0" algn="l" defTabSz="914400" rtl="0" eaLnBrk="1" latinLnBrk="0" hangingPunct="1">
              <a:lnSpc>
                <a:spcPct val="90000"/>
              </a:lnSpc>
              <a:spcBef>
                <a:spcPts val="1000"/>
              </a:spcBef>
              <a:buFont typeface="Arial" panose="020B0604020202020204" pitchFamily="34" charset="0"/>
              <a:buNone/>
              <a:defRPr lang="es-ES" sz="2800" b="0" i="0" u="none" strike="noStrike" kern="1200" baseline="0" dirty="0" smtClean="0">
                <a:solidFill>
                  <a:schemeClr val="tx1"/>
                </a:solidFill>
                <a:latin typeface="+mn-lt"/>
                <a:ea typeface="+mn-ea"/>
                <a:cs typeface="+mn-cs"/>
              </a:defRPr>
            </a:lvl1pPr>
            <a:lvl2pPr marL="800100" indent="-342900">
              <a:buNone/>
              <a:defRPr lang="es-US" sz="2400" kern="1200" dirty="0" smtClean="0">
                <a:solidFill>
                  <a:schemeClr val="tx1"/>
                </a:solidFill>
                <a:latin typeface="+mn-lt"/>
                <a:ea typeface="+mn-ea"/>
                <a:cs typeface="+mn-cs"/>
              </a:defRPr>
            </a:lvl2pPr>
            <a:lvl5pPr marL="1828800" indent="0">
              <a:buNone/>
              <a:defRPr/>
            </a:lvl5pPr>
          </a:lstStyle>
          <a:p>
            <a:pPr marL="457200" lvl="0" indent="-228600" algn="l" defTabSz="914400" rtl="0" eaLnBrk="1" latinLnBrk="0" hangingPunct="1">
              <a:lnSpc>
                <a:spcPct val="90000"/>
              </a:lnSpc>
              <a:spcBef>
                <a:spcPts val="1000"/>
              </a:spcBef>
              <a:buFont typeface="Arial" panose="020B0604020202020204" pitchFamily="34" charset="0"/>
              <a:buChar char="•"/>
            </a:pPr>
            <a:endParaRPr lang="es-US" dirty="0"/>
          </a:p>
        </p:txBody>
      </p:sp>
      <p:sp>
        <p:nvSpPr>
          <p:cNvPr id="4" name="Marcador de fecha 3"/>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11"/>
          </p:nvPr>
        </p:nvSpPr>
        <p:spPr/>
        <p:txBody>
          <a:bodyPr/>
          <a:lstStyle/>
          <a:p>
            <a:endParaRPr lang="es-US" dirty="0"/>
          </a:p>
        </p:txBody>
      </p:sp>
      <p:sp>
        <p:nvSpPr>
          <p:cNvPr id="6" name="Marcador de número de diapositiva 5"/>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3411623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11"/>
          </p:nvPr>
        </p:nvSpPr>
        <p:spPr/>
        <p:txBody>
          <a:bodyPr/>
          <a:lstStyle/>
          <a:p>
            <a:endParaRPr lang="es-US" dirty="0"/>
          </a:p>
        </p:txBody>
      </p:sp>
      <p:sp>
        <p:nvSpPr>
          <p:cNvPr id="6" name="Marcador de número de diapositiva 5"/>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8703841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5" name="Marcador de fecha 4"/>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6" name="Marcador de pie de página 5"/>
          <p:cNvSpPr>
            <a:spLocks noGrp="1"/>
          </p:cNvSpPr>
          <p:nvPr>
            <p:ph type="ftr" sz="quarter" idx="11"/>
          </p:nvPr>
        </p:nvSpPr>
        <p:spPr/>
        <p:txBody>
          <a:bodyPr/>
          <a:lstStyle/>
          <a:p>
            <a:endParaRPr lang="es-US" dirty="0"/>
          </a:p>
        </p:txBody>
      </p:sp>
      <p:sp>
        <p:nvSpPr>
          <p:cNvPr id="7" name="Marcador de número de diapositiva 6"/>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18644377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7" name="Marcador de fecha 6"/>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8" name="Marcador de pie de página 7"/>
          <p:cNvSpPr>
            <a:spLocks noGrp="1"/>
          </p:cNvSpPr>
          <p:nvPr>
            <p:ph type="ftr" sz="quarter" idx="11"/>
          </p:nvPr>
        </p:nvSpPr>
        <p:spPr/>
        <p:txBody>
          <a:bodyPr/>
          <a:lstStyle/>
          <a:p>
            <a:endParaRPr lang="es-US" dirty="0"/>
          </a:p>
        </p:txBody>
      </p:sp>
      <p:sp>
        <p:nvSpPr>
          <p:cNvPr id="9" name="Marcador de número de diapositiva 8"/>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14874997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US"/>
          </a:p>
        </p:txBody>
      </p:sp>
      <p:sp>
        <p:nvSpPr>
          <p:cNvPr id="3" name="Marcador de fecha 2"/>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4" name="Marcador de pie de página 3"/>
          <p:cNvSpPr>
            <a:spLocks noGrp="1"/>
          </p:cNvSpPr>
          <p:nvPr>
            <p:ph type="ftr" sz="quarter" idx="11"/>
          </p:nvPr>
        </p:nvSpPr>
        <p:spPr/>
        <p:txBody>
          <a:bodyPr/>
          <a:lstStyle/>
          <a:p>
            <a:endParaRPr lang="es-US" dirty="0"/>
          </a:p>
        </p:txBody>
      </p:sp>
      <p:sp>
        <p:nvSpPr>
          <p:cNvPr id="5" name="Marcador de número de diapositiva 4"/>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25896272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3" name="Marcador de pie de página 2"/>
          <p:cNvSpPr>
            <a:spLocks noGrp="1"/>
          </p:cNvSpPr>
          <p:nvPr>
            <p:ph type="ftr" sz="quarter" idx="11"/>
          </p:nvPr>
        </p:nvSpPr>
        <p:spPr/>
        <p:txBody>
          <a:bodyPr/>
          <a:lstStyle/>
          <a:p>
            <a:endParaRPr lang="es-US" dirty="0"/>
          </a:p>
        </p:txBody>
      </p:sp>
      <p:sp>
        <p:nvSpPr>
          <p:cNvPr id="4" name="Marcador de número de diapositiva 3"/>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9394762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6" name="Marcador de pie de página 5"/>
          <p:cNvSpPr>
            <a:spLocks noGrp="1"/>
          </p:cNvSpPr>
          <p:nvPr>
            <p:ph type="ftr" sz="quarter" idx="11"/>
          </p:nvPr>
        </p:nvSpPr>
        <p:spPr/>
        <p:txBody>
          <a:bodyPr/>
          <a:lstStyle/>
          <a:p>
            <a:endParaRPr lang="es-US" dirty="0"/>
          </a:p>
        </p:txBody>
      </p:sp>
      <p:sp>
        <p:nvSpPr>
          <p:cNvPr id="7" name="Marcador de número de diapositiva 6"/>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25362958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US"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A2890A33-2953-4A75-8EE2-FD47B3E81AE2}" type="datetimeFigureOut">
              <a:rPr lang="es-US" smtClean="0"/>
              <a:t>5/10/2025</a:t>
            </a:fld>
            <a:endParaRPr lang="es-US" dirty="0"/>
          </a:p>
        </p:txBody>
      </p:sp>
      <p:sp>
        <p:nvSpPr>
          <p:cNvPr id="6" name="Marcador de pie de página 5"/>
          <p:cNvSpPr>
            <a:spLocks noGrp="1"/>
          </p:cNvSpPr>
          <p:nvPr>
            <p:ph type="ftr" sz="quarter" idx="11"/>
          </p:nvPr>
        </p:nvSpPr>
        <p:spPr/>
        <p:txBody>
          <a:bodyPr/>
          <a:lstStyle/>
          <a:p>
            <a:endParaRPr lang="es-US" dirty="0"/>
          </a:p>
        </p:txBody>
      </p:sp>
      <p:sp>
        <p:nvSpPr>
          <p:cNvPr id="7" name="Marcador de número de diapositiva 6"/>
          <p:cNvSpPr>
            <a:spLocks noGrp="1"/>
          </p:cNvSpPr>
          <p:nvPr>
            <p:ph type="sldNum" sz="quarter" idx="12"/>
          </p:nvPr>
        </p:nvSpPr>
        <p:spPr/>
        <p:txBody>
          <a:bodyPr/>
          <a:lstStyle/>
          <a:p>
            <a:fld id="{81788177-ACE6-40B9-BA1E-05D4511A6F55}" type="slidenum">
              <a:rPr lang="es-US" smtClean="0"/>
              <a:t>‹Nº›</a:t>
            </a:fld>
            <a:endParaRPr lang="es-US" dirty="0"/>
          </a:p>
        </p:txBody>
      </p:sp>
    </p:spTree>
    <p:extLst>
      <p:ext uri="{BB962C8B-B14F-4D97-AF65-F5344CB8AC3E}">
        <p14:creationId xmlns:p14="http://schemas.microsoft.com/office/powerpoint/2010/main" val="22929062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890A33-2953-4A75-8EE2-FD47B3E81AE2}" type="datetimeFigureOut">
              <a:rPr lang="es-US" smtClean="0"/>
              <a:t>5/10/2025</a:t>
            </a:fld>
            <a:endParaRPr lang="es-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88177-ACE6-40B9-BA1E-05D4511A6F55}" type="slidenum">
              <a:rPr lang="es-US" smtClean="0"/>
              <a:t>‹Nº›</a:t>
            </a:fld>
            <a:endParaRPr lang="es-US" dirty="0"/>
          </a:p>
        </p:txBody>
      </p:sp>
    </p:spTree>
    <p:extLst>
      <p:ext uri="{BB962C8B-B14F-4D97-AF65-F5344CB8AC3E}">
        <p14:creationId xmlns:p14="http://schemas.microsoft.com/office/powerpoint/2010/main" val="1512749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US" dirty="0"/>
          </a:p>
        </p:txBody>
      </p:sp>
      <p:sp>
        <p:nvSpPr>
          <p:cNvPr id="3" name="Subtítulo 2"/>
          <p:cNvSpPr>
            <a:spLocks noGrp="1"/>
          </p:cNvSpPr>
          <p:nvPr>
            <p:ph type="subTitle" idx="1"/>
          </p:nvPr>
        </p:nvSpPr>
        <p:spPr/>
        <p:txBody>
          <a:bodyPr/>
          <a:lstStyle/>
          <a:p>
            <a:endParaRPr lang="es-US" dirty="0"/>
          </a:p>
        </p:txBody>
      </p:sp>
      <p:pic>
        <p:nvPicPr>
          <p:cNvPr id="4" name="Imagen 3"/>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5" name="CuadroTexto 4"/>
          <p:cNvSpPr txBox="1"/>
          <p:nvPr/>
        </p:nvSpPr>
        <p:spPr>
          <a:xfrm>
            <a:off x="1327355" y="4429919"/>
            <a:ext cx="8268929" cy="461665"/>
          </a:xfrm>
          <a:prstGeom prst="rect">
            <a:avLst/>
          </a:prstGeom>
          <a:noFill/>
        </p:spPr>
        <p:txBody>
          <a:bodyPr wrap="square" rtlCol="0">
            <a:spAutoFit/>
          </a:bodyPr>
          <a:lstStyle/>
          <a:p>
            <a:r>
              <a:rPr lang="es-US" sz="2400" dirty="0" smtClean="0">
                <a:solidFill>
                  <a:schemeClr val="bg1"/>
                </a:solidFill>
              </a:rPr>
              <a:t>Expositor: Ing. Jose Liza</a:t>
            </a:r>
            <a:endParaRPr lang="es-US" sz="2400" dirty="0">
              <a:solidFill>
                <a:schemeClr val="bg1"/>
              </a:solidFill>
            </a:endParaRPr>
          </a:p>
        </p:txBody>
      </p:sp>
    </p:spTree>
    <p:extLst>
      <p:ext uri="{BB962C8B-B14F-4D97-AF65-F5344CB8AC3E}">
        <p14:creationId xmlns:p14="http://schemas.microsoft.com/office/powerpoint/2010/main" val="26306887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Características</a:t>
            </a:r>
            <a:r>
              <a:rPr lang="en-US" dirty="0"/>
              <a:t> de </a:t>
            </a:r>
            <a:r>
              <a:rPr lang="en-US" dirty="0" err="1"/>
              <a:t>Git</a:t>
            </a:r>
            <a:r>
              <a:rPr lang="en-US" dirty="0"/>
              <a:t> (</a:t>
            </a:r>
            <a:r>
              <a:rPr lang="en-US" dirty="0" err="1"/>
              <a:t>continuación</a:t>
            </a:r>
            <a:r>
              <a:rPr lang="en-US" dirty="0"/>
              <a:t> </a:t>
            </a:r>
            <a:r>
              <a:rPr lang="en-US" dirty="0" smtClean="0"/>
              <a:t>…)</a:t>
            </a:r>
            <a:endParaRPr lang="es-US" dirty="0"/>
          </a:p>
        </p:txBody>
      </p:sp>
      <p:sp>
        <p:nvSpPr>
          <p:cNvPr id="3" name="Marcador de contenido 2"/>
          <p:cNvSpPr>
            <a:spLocks noGrp="1"/>
          </p:cNvSpPr>
          <p:nvPr>
            <p:ph idx="1"/>
          </p:nvPr>
        </p:nvSpPr>
        <p:spPr>
          <a:xfrm>
            <a:off x="759542" y="1508585"/>
            <a:ext cx="5041490" cy="4750312"/>
          </a:xfrm>
        </p:spPr>
        <p:txBody>
          <a:bodyPr>
            <a:normAutofit lnSpcReduction="10000"/>
          </a:bodyPr>
          <a:lstStyle/>
          <a:p>
            <a:r>
              <a:rPr lang="es-US" b="1" dirty="0"/>
              <a:t>Ramas (branches)</a:t>
            </a:r>
            <a:r>
              <a:rPr lang="es-US" dirty="0"/>
              <a:t>: Git permite crear, gestionar y trabajar en diferentes ramas de manera sencilla. Cada rama es una línea independiente de desarrollo que se puede fusionar con otras sin afectar el código principal. Se recomienda seguir alguna estrategia para gestionar el desarrollo de software, especialmente en proyectos colaborativos, complejos y de gran tamaño.</a:t>
            </a:r>
            <a:endParaRPr lang="es-US" b="1" dirty="0"/>
          </a:p>
          <a:p>
            <a:endParaRPr lang="es-US" dirty="0"/>
          </a:p>
        </p:txBody>
      </p:sp>
      <p:pic>
        <p:nvPicPr>
          <p:cNvPr id="7170" name="Picture 2" descr="git flow vs Trunk-based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014" y="1508585"/>
            <a:ext cx="5964677" cy="47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6828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Características</a:t>
            </a:r>
            <a:r>
              <a:rPr lang="en-US" dirty="0"/>
              <a:t> de </a:t>
            </a:r>
            <a:r>
              <a:rPr lang="en-US" dirty="0" err="1"/>
              <a:t>Git</a:t>
            </a:r>
            <a:r>
              <a:rPr lang="en-US" dirty="0"/>
              <a:t> (</a:t>
            </a:r>
            <a:r>
              <a:rPr lang="en-US" dirty="0" err="1"/>
              <a:t>continuación</a:t>
            </a:r>
            <a:r>
              <a:rPr lang="en-US" dirty="0"/>
              <a:t> </a:t>
            </a:r>
            <a:r>
              <a:rPr lang="en-US" dirty="0" smtClean="0"/>
              <a:t>…)</a:t>
            </a:r>
            <a:endParaRPr lang="es-US" dirty="0"/>
          </a:p>
        </p:txBody>
      </p:sp>
      <p:sp>
        <p:nvSpPr>
          <p:cNvPr id="3" name="Marcador de contenido 2"/>
          <p:cNvSpPr>
            <a:spLocks noGrp="1"/>
          </p:cNvSpPr>
          <p:nvPr>
            <p:ph idx="1"/>
          </p:nvPr>
        </p:nvSpPr>
        <p:spPr>
          <a:xfrm>
            <a:off x="838200" y="1779637"/>
            <a:ext cx="5238135" cy="4434350"/>
          </a:xfrm>
        </p:spPr>
        <p:txBody>
          <a:bodyPr/>
          <a:lstStyle/>
          <a:p>
            <a:r>
              <a:rPr lang="es-US" b="1" dirty="0"/>
              <a:t>Historial y seguimiento de cambios: </a:t>
            </a:r>
            <a:r>
              <a:rPr lang="es-US" dirty="0"/>
              <a:t>Git registra los cambios que se realizan en los archivos, permitiendo ver qué cambió, quién lo cambió y cuándo lo hizo. </a:t>
            </a:r>
            <a:r>
              <a:rPr lang="es-US" dirty="0"/>
              <a:t>También puedes volver a versiones anteriores si es necesario.</a:t>
            </a:r>
          </a:p>
        </p:txBody>
      </p:sp>
      <p:pic>
        <p:nvPicPr>
          <p:cNvPr id="8194" name="Picture 2" descr="https://lh7-rt.googleusercontent.com/slidesz/AGV_vUfJhuDj7etVjJqS7fRIr_u6nL_d29Lkjq6iW04LzVtTFouMv5A9RrGCuhL6zBmBPu92Iq_-v2lnx6-my7noh8xF1eBvnKOOrWYXIihGweZtuSx0pKNZj1_DyCIRq-IWpCnov0N3Qg=s2048?key=pWAXPUdUDRmSbz4pR7k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135" y="1332049"/>
            <a:ext cx="5529826" cy="535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738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Características</a:t>
            </a:r>
            <a:r>
              <a:rPr lang="en-US" dirty="0"/>
              <a:t> de </a:t>
            </a:r>
            <a:r>
              <a:rPr lang="en-US" dirty="0" err="1"/>
              <a:t>Git</a:t>
            </a:r>
            <a:r>
              <a:rPr lang="en-US" dirty="0"/>
              <a:t> (</a:t>
            </a:r>
            <a:r>
              <a:rPr lang="en-US" dirty="0" err="1"/>
              <a:t>continuación</a:t>
            </a:r>
            <a:r>
              <a:rPr lang="en-US" dirty="0"/>
              <a:t> </a:t>
            </a:r>
            <a:r>
              <a:rPr lang="en-US" dirty="0" smtClean="0"/>
              <a:t>…)</a:t>
            </a:r>
            <a:endParaRPr lang="es-US" dirty="0"/>
          </a:p>
        </p:txBody>
      </p:sp>
      <p:sp>
        <p:nvSpPr>
          <p:cNvPr id="3" name="Marcador de contenido 2"/>
          <p:cNvSpPr>
            <a:spLocks noGrp="1"/>
          </p:cNvSpPr>
          <p:nvPr>
            <p:ph idx="1"/>
          </p:nvPr>
        </p:nvSpPr>
        <p:spPr>
          <a:xfrm>
            <a:off x="838200" y="1779637"/>
            <a:ext cx="5238135" cy="4434350"/>
          </a:xfrm>
        </p:spPr>
        <p:txBody>
          <a:bodyPr/>
          <a:lstStyle/>
          <a:p>
            <a:r>
              <a:rPr lang="es-US" b="1" dirty="0"/>
              <a:t>Fusiones y resoluciones de conflictos: </a:t>
            </a:r>
            <a:r>
              <a:rPr lang="es-US" dirty="0"/>
              <a:t>Cuando dos desarrolladores trabajan en diferentes ramas y hacen cambios en los mismos archivos, Git</a:t>
            </a:r>
            <a:r>
              <a:rPr lang="es-US" dirty="0"/>
              <a:t> permite fusionar esas ramas y manejar conflictos si los cambios son incompatibles.</a:t>
            </a:r>
          </a:p>
        </p:txBody>
      </p:sp>
      <p:pic>
        <p:nvPicPr>
          <p:cNvPr id="9218" name="Picture 2" descr="https://lh7-rt.googleusercontent.com/slidesz/AGV_vUf09zxlsiNihvHhBMal1oxWCVejynI6Lrc-XCB_drd1z-MFmv-nNhfsvP--AQTwA0c8BVffsl-X2MSGe7BVlZpewI_nZKhL1mte1FhcNDG4G59JvXyfi3LUKgGgRZkNcMbSPbgJ5w=s2048?key=pWAXPUdUDRmSbz4pR7k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981" y="1809379"/>
            <a:ext cx="5712337" cy="440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9072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Características</a:t>
            </a:r>
            <a:r>
              <a:rPr lang="en-US" dirty="0"/>
              <a:t> de </a:t>
            </a:r>
            <a:r>
              <a:rPr lang="en-US" dirty="0" err="1"/>
              <a:t>Git</a:t>
            </a:r>
            <a:r>
              <a:rPr lang="en-US" dirty="0"/>
              <a:t> (</a:t>
            </a:r>
            <a:r>
              <a:rPr lang="en-US" dirty="0" err="1"/>
              <a:t>continuación</a:t>
            </a:r>
            <a:r>
              <a:rPr lang="en-US" dirty="0"/>
              <a:t> </a:t>
            </a:r>
            <a:r>
              <a:rPr lang="en-US" dirty="0" smtClean="0"/>
              <a:t>…)</a:t>
            </a:r>
            <a:endParaRPr lang="es-US" dirty="0"/>
          </a:p>
        </p:txBody>
      </p:sp>
      <p:sp>
        <p:nvSpPr>
          <p:cNvPr id="3" name="Marcador de contenido 2"/>
          <p:cNvSpPr>
            <a:spLocks noGrp="1"/>
          </p:cNvSpPr>
          <p:nvPr>
            <p:ph idx="1"/>
          </p:nvPr>
        </p:nvSpPr>
        <p:spPr>
          <a:xfrm>
            <a:off x="838200" y="1779637"/>
            <a:ext cx="5906729" cy="4434350"/>
          </a:xfrm>
        </p:spPr>
        <p:txBody>
          <a:bodyPr/>
          <a:lstStyle/>
          <a:p>
            <a:r>
              <a:rPr lang="es-US" b="1" dirty="0"/>
              <a:t>Snapshots y no diferencias: </a:t>
            </a:r>
            <a:r>
              <a:rPr lang="es-US" dirty="0"/>
              <a:t>Cuando dos desarrolladores trabajan en diferentes ramas y hacen cambios en los mismos archivos, Git</a:t>
            </a:r>
            <a:r>
              <a:rPr lang="es-US" dirty="0"/>
              <a:t> permite fusionar esas ramas y manejar conflictos si los cambios son incompatibles.</a:t>
            </a:r>
          </a:p>
        </p:txBody>
      </p:sp>
      <p:pic>
        <p:nvPicPr>
          <p:cNvPr id="10242" name="Picture 2" descr="https://lh7-rt.googleusercontent.com/slidesz/AGV_vUewkjdFM2cj6a2F6XEiM0bMru8GsFQYMQ_QOg0coKdjG20zKvnBymaq1PUrdqeSmlGKBqjQHbd2Ti1lpog0cHfd10LGJ3RApw4-QSwpW5PlRBkI_kZAhtKmRz0AhbpiMUgLA7ZrNQ=s2048?key=pWAXPUdUDRmSbz4pR7k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633" y="1363149"/>
            <a:ext cx="4486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02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Características</a:t>
            </a:r>
            <a:r>
              <a:rPr lang="en-US" dirty="0"/>
              <a:t> de </a:t>
            </a:r>
            <a:r>
              <a:rPr lang="en-US" dirty="0" err="1"/>
              <a:t>Git</a:t>
            </a:r>
            <a:r>
              <a:rPr lang="en-US" dirty="0"/>
              <a:t> (</a:t>
            </a:r>
            <a:r>
              <a:rPr lang="en-US" dirty="0" err="1"/>
              <a:t>continuación</a:t>
            </a:r>
            <a:r>
              <a:rPr lang="en-US" dirty="0"/>
              <a:t> …)</a:t>
            </a:r>
            <a:endParaRPr lang="es-US" dirty="0"/>
          </a:p>
        </p:txBody>
      </p:sp>
      <p:sp>
        <p:nvSpPr>
          <p:cNvPr id="3" name="Marcador de contenido 2"/>
          <p:cNvSpPr>
            <a:spLocks noGrp="1"/>
          </p:cNvSpPr>
          <p:nvPr>
            <p:ph idx="1"/>
          </p:nvPr>
        </p:nvSpPr>
        <p:spPr/>
        <p:txBody>
          <a:bodyPr/>
          <a:lstStyle/>
          <a:p>
            <a:r>
              <a:rPr lang="es-US" b="1" dirty="0"/>
              <a:t>Alto rendimiento: </a:t>
            </a:r>
            <a:r>
              <a:rPr lang="es-US" dirty="0"/>
              <a:t>Git está diseñado para manejar proyectos de gran tamaño de manera eficiente. Las operaciones comunes como commits, diffs, merges y branchings</a:t>
            </a:r>
            <a:r>
              <a:rPr lang="es-US" dirty="0"/>
              <a:t> son extremadamente </a:t>
            </a:r>
            <a:r>
              <a:rPr lang="es-US" dirty="0" smtClean="0"/>
              <a:t>rápidas</a:t>
            </a:r>
          </a:p>
          <a:p>
            <a:r>
              <a:rPr lang="es-US" b="1" dirty="0"/>
              <a:t>Descentralización: </a:t>
            </a:r>
            <a:r>
              <a:rPr lang="es-US" dirty="0"/>
              <a:t>Dado que Git es distribuido, cualquier desarrollador puede trabajar localmente y luego sincronizar los cambios con otros desarrolladores cuando esté listo. Esto permite trabajar sin conexión y facilita la colaboración</a:t>
            </a:r>
            <a:endParaRPr lang="es-US" b="1" dirty="0"/>
          </a:p>
          <a:p>
            <a:endParaRPr lang="es-US" dirty="0"/>
          </a:p>
        </p:txBody>
      </p:sp>
    </p:spTree>
    <p:extLst>
      <p:ext uri="{BB962C8B-B14F-4D97-AF65-F5344CB8AC3E}">
        <p14:creationId xmlns:p14="http://schemas.microsoft.com/office/powerpoint/2010/main" val="3123933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b="1" dirty="0" err="1"/>
              <a:t>Estrategias</a:t>
            </a:r>
            <a:r>
              <a:rPr lang="en-US" b="1" dirty="0"/>
              <a:t> </a:t>
            </a:r>
            <a:r>
              <a:rPr lang="en-US" b="1" dirty="0" err="1"/>
              <a:t>Git</a:t>
            </a:r>
            <a:endParaRPr lang="es-US" dirty="0"/>
          </a:p>
        </p:txBody>
      </p:sp>
      <p:sp>
        <p:nvSpPr>
          <p:cNvPr id="3" name="Marcador de contenido 2"/>
          <p:cNvSpPr>
            <a:spLocks noGrp="1"/>
          </p:cNvSpPr>
          <p:nvPr>
            <p:ph idx="1"/>
          </p:nvPr>
        </p:nvSpPr>
        <p:spPr/>
        <p:txBody>
          <a:bodyPr>
            <a:normAutofit fontScale="77500" lnSpcReduction="20000"/>
          </a:bodyPr>
          <a:lstStyle/>
          <a:p>
            <a:r>
              <a:rPr lang="es-US" dirty="0"/>
              <a:t>Las estrategias Git, son importantes porque proporcionan una estructura clara y eficiente para gestionar el desarrollo de software, especialmente en proyectos colaborativos, complejos y de gran tamaño. Facilitan la colaboración, mejoran la calidad del código, permiten un desarrollo continuo y ágil, y ayudan a mantener un control adecuado de versiones y entregas. </a:t>
            </a:r>
            <a:r>
              <a:rPr lang="es-US" dirty="0"/>
              <a:t>Sin una estrategia bien definida, el desarrollo en equipo puede volverse caótico, con más errores y dificultades para mantener la estabilidad y calidad del proyecto.</a:t>
            </a:r>
          </a:p>
          <a:p>
            <a:r>
              <a:rPr lang="es-US" dirty="0"/>
              <a:t>Existen varias estrategias comunes de ramificación (branching) en Git</a:t>
            </a:r>
            <a:endParaRPr lang="es-US" dirty="0"/>
          </a:p>
          <a:p>
            <a:pPr fontAlgn="base"/>
            <a:r>
              <a:rPr lang="es-US" dirty="0"/>
              <a:t>Git Flow</a:t>
            </a:r>
          </a:p>
          <a:p>
            <a:pPr fontAlgn="base"/>
            <a:r>
              <a:rPr lang="es-US" dirty="0"/>
              <a:t>GitHub Flow</a:t>
            </a:r>
          </a:p>
          <a:p>
            <a:pPr fontAlgn="base"/>
            <a:r>
              <a:rPr lang="es-US" dirty="0"/>
              <a:t>GitLab Flow</a:t>
            </a:r>
          </a:p>
          <a:p>
            <a:pPr fontAlgn="base"/>
            <a:r>
              <a:rPr lang="es-US" dirty="0"/>
              <a:t>Trunk-Based Development</a:t>
            </a:r>
          </a:p>
          <a:p>
            <a:pPr fontAlgn="base"/>
            <a:r>
              <a:rPr lang="es-US" dirty="0"/>
              <a:t>Feature Branching</a:t>
            </a:r>
          </a:p>
          <a:p>
            <a:pPr fontAlgn="base"/>
            <a:r>
              <a:rPr lang="es-US" dirty="0" err="1"/>
              <a:t>Forking</a:t>
            </a:r>
            <a:r>
              <a:rPr lang="es-US" dirty="0"/>
              <a:t> </a:t>
            </a:r>
            <a:r>
              <a:rPr lang="es-US" dirty="0" err="1" smtClean="0"/>
              <a:t>Workflow</a:t>
            </a:r>
            <a:endParaRPr lang="es-US" dirty="0"/>
          </a:p>
        </p:txBody>
      </p:sp>
    </p:spTree>
    <p:extLst>
      <p:ext uri="{BB962C8B-B14F-4D97-AF65-F5344CB8AC3E}">
        <p14:creationId xmlns:p14="http://schemas.microsoft.com/office/powerpoint/2010/main" val="3727233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Estrategias</a:t>
            </a:r>
            <a:r>
              <a:rPr lang="en-US" dirty="0"/>
              <a:t> </a:t>
            </a:r>
            <a:r>
              <a:rPr lang="en-US" dirty="0" err="1"/>
              <a:t>Git</a:t>
            </a:r>
            <a:r>
              <a:rPr lang="en-US" dirty="0"/>
              <a:t> (</a:t>
            </a:r>
            <a:r>
              <a:rPr lang="en-US" dirty="0" err="1"/>
              <a:t>Continuación</a:t>
            </a:r>
            <a:r>
              <a:rPr lang="en-US" dirty="0"/>
              <a:t>…)</a:t>
            </a:r>
            <a:endParaRPr lang="es-US" dirty="0"/>
          </a:p>
        </p:txBody>
      </p:sp>
      <p:sp>
        <p:nvSpPr>
          <p:cNvPr id="3" name="Marcador de contenido 2"/>
          <p:cNvSpPr>
            <a:spLocks noGrp="1"/>
          </p:cNvSpPr>
          <p:nvPr>
            <p:ph idx="1"/>
          </p:nvPr>
        </p:nvSpPr>
        <p:spPr/>
        <p:txBody>
          <a:bodyPr>
            <a:normAutofit fontScale="77500" lnSpcReduction="20000"/>
          </a:bodyPr>
          <a:lstStyle/>
          <a:p>
            <a:r>
              <a:rPr lang="es-US" b="1" dirty="0"/>
              <a:t>Git Flow</a:t>
            </a:r>
            <a:endParaRPr lang="es-US" dirty="0"/>
          </a:p>
          <a:p>
            <a:r>
              <a:rPr lang="es-US" dirty="0"/>
              <a:t>Fue propuesta por </a:t>
            </a:r>
            <a:r>
              <a:rPr lang="es-US" b="1" dirty="0"/>
              <a:t>Vincent Driessen</a:t>
            </a:r>
            <a:r>
              <a:rPr lang="es-US" dirty="0"/>
              <a:t> en 2010 y se ha vuelto muy popular para proyectos de mediano a gran tamaño. </a:t>
            </a:r>
          </a:p>
          <a:p>
            <a:r>
              <a:rPr lang="es-US" dirty="0"/>
              <a:t>Es una estrategia de ramificación y gestión de versiones que organiza el desarrollo de software de una manera estructurada. </a:t>
            </a:r>
            <a:r>
              <a:rPr lang="es-US" dirty="0"/>
              <a:t>Está diseñada para proyectos con ciclos de vida bien definidos, donde se crean y lanzan nuevas versiones regularmente</a:t>
            </a:r>
          </a:p>
          <a:p>
            <a:pPr fontAlgn="base"/>
            <a:r>
              <a:rPr lang="es-US" dirty="0"/>
              <a:t>main: Contiene el código de producción.</a:t>
            </a:r>
          </a:p>
          <a:p>
            <a:pPr fontAlgn="base"/>
            <a:r>
              <a:rPr lang="es-US" dirty="0"/>
              <a:t>develop: Rama de desarrollo principal.</a:t>
            </a:r>
          </a:p>
          <a:p>
            <a:r>
              <a:rPr lang="es-US" dirty="0"/>
              <a:t>Además, utiliza ramas de soporte:</a:t>
            </a:r>
          </a:p>
          <a:p>
            <a:pPr fontAlgn="base"/>
            <a:r>
              <a:rPr lang="es-US" dirty="0"/>
              <a:t>feature/*: Para nuevas características.</a:t>
            </a:r>
          </a:p>
          <a:p>
            <a:pPr fontAlgn="base"/>
            <a:r>
              <a:rPr lang="es-US" dirty="0"/>
              <a:t>release/*: Para preparar nuevas versiones de producción.</a:t>
            </a:r>
          </a:p>
          <a:p>
            <a:pPr fontAlgn="base"/>
            <a:r>
              <a:rPr lang="es-US" dirty="0"/>
              <a:t>hotfix</a:t>
            </a:r>
            <a:r>
              <a:rPr lang="es-US" dirty="0"/>
              <a:t>/*: Para corregir errores críticos en producción</a:t>
            </a:r>
            <a:r>
              <a:rPr lang="es-US" dirty="0" smtClean="0"/>
              <a:t>.</a:t>
            </a:r>
            <a:endParaRPr lang="es-US" dirty="0"/>
          </a:p>
        </p:txBody>
      </p:sp>
    </p:spTree>
    <p:extLst>
      <p:ext uri="{BB962C8B-B14F-4D97-AF65-F5344CB8AC3E}">
        <p14:creationId xmlns:p14="http://schemas.microsoft.com/office/powerpoint/2010/main" val="1984326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Estrategias</a:t>
            </a:r>
            <a:r>
              <a:rPr lang="en-US" dirty="0"/>
              <a:t> </a:t>
            </a:r>
            <a:r>
              <a:rPr lang="en-US" dirty="0" err="1"/>
              <a:t>Git</a:t>
            </a:r>
            <a:r>
              <a:rPr lang="en-US" dirty="0"/>
              <a:t> (</a:t>
            </a:r>
            <a:r>
              <a:rPr lang="en-US" dirty="0" err="1"/>
              <a:t>Continuación</a:t>
            </a:r>
            <a:r>
              <a:rPr lang="en-US" dirty="0"/>
              <a:t>…)</a:t>
            </a:r>
            <a:endParaRPr lang="es-US" dirty="0"/>
          </a:p>
        </p:txBody>
      </p:sp>
      <p:sp>
        <p:nvSpPr>
          <p:cNvPr id="3" name="Marcador de contenido 2"/>
          <p:cNvSpPr>
            <a:spLocks noGrp="1"/>
          </p:cNvSpPr>
          <p:nvPr>
            <p:ph idx="1"/>
          </p:nvPr>
        </p:nvSpPr>
        <p:spPr>
          <a:xfrm>
            <a:off x="838200" y="1430132"/>
            <a:ext cx="10515600" cy="521111"/>
          </a:xfrm>
        </p:spPr>
        <p:txBody>
          <a:bodyPr/>
          <a:lstStyle/>
          <a:p>
            <a:r>
              <a:rPr lang="en-US" b="1" dirty="0"/>
              <a:t>Git Flow</a:t>
            </a:r>
            <a:endParaRPr lang="es-US" dirty="0"/>
          </a:p>
        </p:txBody>
      </p:sp>
      <p:pic>
        <p:nvPicPr>
          <p:cNvPr id="11266" name="Picture 2" descr="https://lh7-rt.googleusercontent.com/slidesz/AGV_vUdT7ScgTlGzP-OsOVoO7MWH2-IaYF0WlVGWm8lIDsbOped0G6YpNMKEj-F75AYjY39fxkUsn1NOzwloQMPYvDqP_jBzr7cviwike-6gwq_ZBL9fh3tknYyQ56hJG5sR9xMye18g=s2048?key=pWAXPUdUDRmSbz4pR7k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528" y="1951243"/>
            <a:ext cx="10393272" cy="452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68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Estrategias</a:t>
            </a:r>
            <a:r>
              <a:rPr lang="en-US" dirty="0"/>
              <a:t> </a:t>
            </a:r>
            <a:r>
              <a:rPr lang="en-US" dirty="0" err="1"/>
              <a:t>Git</a:t>
            </a:r>
            <a:r>
              <a:rPr lang="en-US" dirty="0"/>
              <a:t> (</a:t>
            </a:r>
            <a:r>
              <a:rPr lang="en-US" dirty="0" err="1"/>
              <a:t>Continuación</a:t>
            </a:r>
            <a:r>
              <a:rPr lang="en-US" dirty="0" smtClean="0"/>
              <a:t>…)</a:t>
            </a:r>
            <a:endParaRPr lang="es-US" dirty="0"/>
          </a:p>
        </p:txBody>
      </p:sp>
      <p:sp>
        <p:nvSpPr>
          <p:cNvPr id="3" name="Marcador de contenido 2"/>
          <p:cNvSpPr>
            <a:spLocks noGrp="1"/>
          </p:cNvSpPr>
          <p:nvPr>
            <p:ph idx="1"/>
          </p:nvPr>
        </p:nvSpPr>
        <p:spPr>
          <a:xfrm>
            <a:off x="838200" y="1779637"/>
            <a:ext cx="10515600" cy="501447"/>
          </a:xfrm>
        </p:spPr>
        <p:txBody>
          <a:bodyPr/>
          <a:lstStyle/>
          <a:p>
            <a:r>
              <a:rPr lang="en-US" b="1" dirty="0"/>
              <a:t>Git</a:t>
            </a:r>
            <a:r>
              <a:rPr lang="en-US" b="1" dirty="0"/>
              <a:t> Flow - </a:t>
            </a:r>
            <a:r>
              <a:rPr lang="en-US" b="1" dirty="0" err="1" smtClean="0"/>
              <a:t>ejemplo</a:t>
            </a:r>
            <a:endParaRPr lang="en-US" dirty="0"/>
          </a:p>
        </p:txBody>
      </p:sp>
      <p:sp>
        <p:nvSpPr>
          <p:cNvPr id="4" name="Rectángulo 3"/>
          <p:cNvSpPr/>
          <p:nvPr/>
        </p:nvSpPr>
        <p:spPr>
          <a:xfrm>
            <a:off x="914400" y="2281084"/>
            <a:ext cx="5289755" cy="4165243"/>
          </a:xfrm>
          <a:prstGeom prst="rect">
            <a:avLst/>
          </a:prstGeom>
        </p:spPr>
        <p:txBody>
          <a:bodyPr wrap="square">
            <a:spAutoFit/>
          </a:bodyPr>
          <a:lstStyle/>
          <a:p>
            <a:r>
              <a:rPr lang="en-US" dirty="0">
                <a:solidFill>
                  <a:srgbClr val="000000"/>
                </a:solidFill>
                <a:latin typeface="Calibri" panose="020F0502020204030204" pitchFamily="34" charset="0"/>
              </a:rPr>
              <a:t># </a:t>
            </a:r>
            <a:r>
              <a:rPr lang="en-US" b="1" dirty="0" err="1">
                <a:solidFill>
                  <a:srgbClr val="000000"/>
                </a:solidFill>
                <a:latin typeface="Calibri" panose="020F0502020204030204" pitchFamily="34" charset="0"/>
              </a:rPr>
              <a:t>Iniciar</a:t>
            </a:r>
            <a:r>
              <a:rPr lang="en-US" b="1" dirty="0">
                <a:solidFill>
                  <a:srgbClr val="000000"/>
                </a:solidFill>
                <a:latin typeface="Calibri" panose="020F0502020204030204" pitchFamily="34" charset="0"/>
              </a:rPr>
              <a:t> </a:t>
            </a:r>
            <a:r>
              <a:rPr lang="en-US" b="1" dirty="0" err="1">
                <a:solidFill>
                  <a:srgbClr val="000000"/>
                </a:solidFill>
                <a:latin typeface="Calibri" panose="020F0502020204030204" pitchFamily="34" charset="0"/>
              </a:rPr>
              <a:t>una</a:t>
            </a:r>
            <a:r>
              <a:rPr lang="en-US" b="1" dirty="0">
                <a:solidFill>
                  <a:srgbClr val="000000"/>
                </a:solidFill>
                <a:latin typeface="Calibri" panose="020F0502020204030204" pitchFamily="34" charset="0"/>
              </a:rPr>
              <a:t> </a:t>
            </a:r>
            <a:r>
              <a:rPr lang="en-US" b="1" dirty="0" err="1">
                <a:solidFill>
                  <a:srgbClr val="000000"/>
                </a:solidFill>
                <a:latin typeface="Calibri" panose="020F0502020204030204" pitchFamily="34" charset="0"/>
              </a:rPr>
              <a:t>nueva</a:t>
            </a:r>
            <a:r>
              <a:rPr lang="en-US" b="1" dirty="0">
                <a:solidFill>
                  <a:srgbClr val="000000"/>
                </a:solidFill>
                <a:latin typeface="Calibri" panose="020F0502020204030204" pitchFamily="34" charset="0"/>
              </a:rPr>
              <a:t> </a:t>
            </a:r>
            <a:r>
              <a:rPr lang="en-US" b="1" dirty="0" err="1">
                <a:solidFill>
                  <a:srgbClr val="000000"/>
                </a:solidFill>
                <a:latin typeface="Calibri" panose="020F0502020204030204" pitchFamily="34" charset="0"/>
              </a:rPr>
              <a:t>característica</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develop</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-b feature/</a:t>
            </a:r>
            <a:r>
              <a:rPr lang="en-US" dirty="0" err="1">
                <a:solidFill>
                  <a:srgbClr val="000000"/>
                </a:solidFill>
                <a:latin typeface="Calibri" panose="020F0502020204030204" pitchFamily="34" charset="0"/>
              </a:rPr>
              <a:t>nueva-funcionalidad</a:t>
            </a:r>
            <a:endParaRPr lang="en-US" b="0" dirty="0" smtClean="0">
              <a:effectLst/>
            </a:endParaRPr>
          </a:p>
          <a:p>
            <a:pPr>
              <a:spcBef>
                <a:spcPts val="1000"/>
              </a:spcBef>
            </a:pPr>
            <a:r>
              <a:rPr lang="en-US" b="0" dirty="0" smtClean="0">
                <a:effectLst/>
              </a:rPr>
              <a:t/>
            </a:r>
            <a:br>
              <a:rPr lang="en-US" b="0" dirty="0" smtClean="0">
                <a:effectLst/>
              </a:rPr>
            </a:b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Trabajar</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en</a:t>
            </a:r>
            <a:r>
              <a:rPr lang="en-US" dirty="0">
                <a:solidFill>
                  <a:srgbClr val="000000"/>
                </a:solidFill>
                <a:latin typeface="Calibri" panose="020F0502020204030204" pitchFamily="34" charset="0"/>
              </a:rPr>
              <a:t> la </a:t>
            </a:r>
            <a:r>
              <a:rPr lang="en-US" dirty="0" err="1">
                <a:solidFill>
                  <a:srgbClr val="000000"/>
                </a:solidFill>
                <a:latin typeface="Calibri" panose="020F0502020204030204" pitchFamily="34" charset="0"/>
              </a:rPr>
              <a:t>característica</a:t>
            </a:r>
            <a:r>
              <a:rPr lang="en-US" dirty="0">
                <a:solidFill>
                  <a:srgbClr val="000000"/>
                </a:solidFill>
                <a:latin typeface="Calibri" panose="020F0502020204030204" pitchFamily="34" charset="0"/>
              </a:rPr>
              <a:t> y </a:t>
            </a:r>
            <a:r>
              <a:rPr lang="en-US" dirty="0" err="1">
                <a:solidFill>
                  <a:srgbClr val="000000"/>
                </a:solidFill>
                <a:latin typeface="Calibri" panose="020F0502020204030204" pitchFamily="34" charset="0"/>
              </a:rPr>
              <a:t>hacer</a:t>
            </a:r>
            <a:r>
              <a:rPr lang="en-US" dirty="0">
                <a:solidFill>
                  <a:srgbClr val="000000"/>
                </a:solidFill>
                <a:latin typeface="Calibri" panose="020F0502020204030204" pitchFamily="34" charset="0"/>
              </a:rPr>
              <a:t> commits</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add .</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commit -m "</a:t>
            </a:r>
            <a:r>
              <a:rPr lang="en-US" dirty="0" err="1">
                <a:solidFill>
                  <a:srgbClr val="000000"/>
                </a:solidFill>
                <a:latin typeface="Calibri" panose="020F0502020204030204" pitchFamily="34" charset="0"/>
              </a:rPr>
              <a:t>Implementada</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nueva</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funcionalidad</a:t>
            </a:r>
            <a:r>
              <a:rPr lang="en-US" dirty="0">
                <a:solidFill>
                  <a:srgbClr val="000000"/>
                </a:solidFill>
                <a:latin typeface="Calibri" panose="020F0502020204030204" pitchFamily="34" charset="0"/>
              </a:rPr>
              <a:t>"</a:t>
            </a:r>
            <a:endParaRPr lang="en-US" b="0" dirty="0" smtClean="0">
              <a:effectLst/>
            </a:endParaRPr>
          </a:p>
          <a:p>
            <a:pPr>
              <a:spcBef>
                <a:spcPts val="1000"/>
              </a:spcBef>
            </a:pPr>
            <a:r>
              <a:rPr lang="en-US" b="0" dirty="0" smtClean="0">
                <a:effectLst/>
              </a:rPr>
              <a:t/>
            </a:r>
            <a:br>
              <a:rPr lang="en-US" b="0" dirty="0" smtClean="0">
                <a:effectLst/>
              </a:rPr>
            </a:b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Finalizar</a:t>
            </a:r>
            <a:r>
              <a:rPr lang="en-US" dirty="0">
                <a:solidFill>
                  <a:srgbClr val="000000"/>
                </a:solidFill>
                <a:latin typeface="Calibri" panose="020F0502020204030204" pitchFamily="34" charset="0"/>
              </a:rPr>
              <a:t> la </a:t>
            </a:r>
            <a:r>
              <a:rPr lang="en-US" dirty="0" err="1">
                <a:solidFill>
                  <a:srgbClr val="000000"/>
                </a:solidFill>
                <a:latin typeface="Calibri" panose="020F0502020204030204" pitchFamily="34" charset="0"/>
              </a:rPr>
              <a:t>característica</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develop</a:t>
            </a:r>
            <a:endParaRPr lang="en-US" b="0" dirty="0" smtClean="0">
              <a:effectLst/>
            </a:endParaRPr>
          </a:p>
          <a:p>
            <a:pPr>
              <a:spcBef>
                <a:spcPts val="1000"/>
              </a:spcBef>
            </a:pPr>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merge </a:t>
            </a:r>
            <a:r>
              <a:rPr lang="en-US" dirty="0" smtClean="0">
                <a:solidFill>
                  <a:srgbClr val="000000"/>
                </a:solidFill>
                <a:latin typeface="Calibri" panose="020F0502020204030204" pitchFamily="34" charset="0"/>
              </a:rPr>
              <a:t>feature/</a:t>
            </a:r>
            <a:r>
              <a:rPr lang="en-US" dirty="0" err="1" smtClean="0">
                <a:solidFill>
                  <a:srgbClr val="000000"/>
                </a:solidFill>
                <a:latin typeface="Calibri" panose="020F0502020204030204" pitchFamily="34" charset="0"/>
              </a:rPr>
              <a:t>nueva-funcionalidad</a:t>
            </a:r>
            <a:endParaRPr lang="en-US" b="0" dirty="0" smtClean="0">
              <a:effectLst/>
            </a:endParaRPr>
          </a:p>
        </p:txBody>
      </p:sp>
      <p:sp>
        <p:nvSpPr>
          <p:cNvPr id="5" name="Rectángulo 4"/>
          <p:cNvSpPr/>
          <p:nvPr/>
        </p:nvSpPr>
        <p:spPr>
          <a:xfrm>
            <a:off x="6928055" y="2624353"/>
            <a:ext cx="4425745" cy="3821974"/>
          </a:xfrm>
          <a:prstGeom prst="rect">
            <a:avLst/>
          </a:prstGeom>
        </p:spPr>
        <p:txBody>
          <a:bodyPr wrap="square">
            <a:spAutoFit/>
          </a:bodyPr>
          <a:lstStyle/>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Preparar</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una</a:t>
            </a:r>
            <a:r>
              <a:rPr lang="en-US" dirty="0">
                <a:solidFill>
                  <a:srgbClr val="000000"/>
                </a:solidFill>
                <a:latin typeface="Calibri" panose="020F0502020204030204" pitchFamily="34" charset="0"/>
              </a:rPr>
              <a:t> release</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-b release/v1.0.0</a:t>
            </a:r>
            <a:endParaRPr lang="en-US" b="0" dirty="0" smtClean="0">
              <a:effectLst/>
            </a:endParaRPr>
          </a:p>
          <a:p>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Realizar</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ajustes</a:t>
            </a:r>
            <a:r>
              <a:rPr lang="en-US" dirty="0">
                <a:solidFill>
                  <a:srgbClr val="000000"/>
                </a:solidFill>
                <a:latin typeface="Calibri" panose="020F0502020204030204" pitchFamily="34" charset="0"/>
              </a:rPr>
              <a:t> finales </a:t>
            </a:r>
            <a:r>
              <a:rPr lang="en-US" dirty="0" err="1">
                <a:solidFill>
                  <a:srgbClr val="000000"/>
                </a:solidFill>
                <a:latin typeface="Calibri" panose="020F0502020204030204" pitchFamily="34" charset="0"/>
              </a:rPr>
              <a:t>si</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es</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necesario</a:t>
            </a:r>
            <a:endParaRPr lang="en-US" b="0" dirty="0" smtClean="0">
              <a:effectLst/>
            </a:endParaRPr>
          </a:p>
          <a:p>
            <a:r>
              <a:rPr lang="en-US" b="0" dirty="0" smtClean="0">
                <a:effectLst/>
              </a:rPr>
              <a:t/>
            </a:r>
            <a:br>
              <a:rPr lang="en-US" b="0" dirty="0" smtClean="0">
                <a:effectLst/>
              </a:rPr>
            </a:b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Fusionar</a:t>
            </a:r>
            <a:r>
              <a:rPr lang="en-US" dirty="0">
                <a:solidFill>
                  <a:srgbClr val="000000"/>
                </a:solidFill>
                <a:latin typeface="Calibri" panose="020F0502020204030204" pitchFamily="34" charset="0"/>
              </a:rPr>
              <a:t> la release </a:t>
            </a:r>
            <a:r>
              <a:rPr lang="en-US" dirty="0" err="1">
                <a:solidFill>
                  <a:srgbClr val="000000"/>
                </a:solidFill>
                <a:latin typeface="Calibri" panose="020F0502020204030204" pitchFamily="34" charset="0"/>
              </a:rPr>
              <a:t>en</a:t>
            </a:r>
            <a:r>
              <a:rPr lang="en-US" dirty="0">
                <a:solidFill>
                  <a:srgbClr val="000000"/>
                </a:solidFill>
                <a:latin typeface="Calibri" panose="020F0502020204030204" pitchFamily="34" charset="0"/>
              </a:rPr>
              <a:t> main y develop</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main</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merge release/v1.0.0</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checkout develop</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merge release/v1.0.0</a:t>
            </a:r>
            <a:endParaRPr lang="en-US" b="0" dirty="0" smtClean="0">
              <a:effectLst/>
            </a:endParaRPr>
          </a:p>
          <a:p>
            <a:r>
              <a:rPr lang="en-US" b="0" dirty="0" smtClean="0">
                <a:effectLst/>
              </a:rPr>
              <a:t/>
            </a:r>
            <a:br>
              <a:rPr lang="en-US" b="0" dirty="0" smtClean="0">
                <a:effectLst/>
              </a:rPr>
            </a:b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Etiquetar</a:t>
            </a:r>
            <a:r>
              <a:rPr lang="en-US" dirty="0">
                <a:solidFill>
                  <a:srgbClr val="000000"/>
                </a:solidFill>
                <a:latin typeface="Calibri" panose="020F0502020204030204" pitchFamily="34" charset="0"/>
              </a:rPr>
              <a:t> la </a:t>
            </a:r>
            <a:r>
              <a:rPr lang="en-US" dirty="0" err="1">
                <a:solidFill>
                  <a:srgbClr val="000000"/>
                </a:solidFill>
                <a:latin typeface="Calibri" panose="020F0502020204030204" pitchFamily="34" charset="0"/>
              </a:rPr>
              <a:t>versión</a:t>
            </a:r>
            <a:endParaRPr lang="en-US" b="0" dirty="0" smtClean="0">
              <a:effectLst/>
            </a:endParaRPr>
          </a:p>
          <a:p>
            <a:r>
              <a:rPr lang="en-US" dirty="0" err="1">
                <a:solidFill>
                  <a:srgbClr val="000000"/>
                </a:solidFill>
                <a:latin typeface="Calibri" panose="020F0502020204030204" pitchFamily="34" charset="0"/>
              </a:rPr>
              <a:t>git</a:t>
            </a:r>
            <a:r>
              <a:rPr lang="en-US" dirty="0">
                <a:solidFill>
                  <a:srgbClr val="000000"/>
                </a:solidFill>
                <a:latin typeface="Calibri" panose="020F0502020204030204" pitchFamily="34" charset="0"/>
              </a:rPr>
              <a:t> tag -a v1.0.0 -m "</a:t>
            </a:r>
            <a:r>
              <a:rPr lang="en-US" dirty="0" err="1">
                <a:solidFill>
                  <a:srgbClr val="000000"/>
                </a:solidFill>
                <a:latin typeface="Calibri" panose="020F0502020204030204" pitchFamily="34" charset="0"/>
              </a:rPr>
              <a:t>Versión</a:t>
            </a:r>
            <a:r>
              <a:rPr lang="en-US" dirty="0">
                <a:solidFill>
                  <a:srgbClr val="000000"/>
                </a:solidFill>
                <a:latin typeface="Calibri" panose="020F0502020204030204" pitchFamily="34" charset="0"/>
              </a:rPr>
              <a:t> 1.0.0</a:t>
            </a:r>
            <a:r>
              <a:rPr lang="en-US" dirty="0" smtClean="0">
                <a:solidFill>
                  <a:srgbClr val="000000"/>
                </a:solidFill>
                <a:latin typeface="Calibri" panose="020F0502020204030204" pitchFamily="34" charset="0"/>
              </a:rPr>
              <a:t>"</a:t>
            </a:r>
            <a:r>
              <a:rPr lang="en-US" dirty="0" smtClean="0"/>
              <a:t/>
            </a:r>
            <a:br>
              <a:rPr lang="en-US" dirty="0" smtClean="0"/>
            </a:br>
            <a:endParaRPr lang="es-US" dirty="0"/>
          </a:p>
        </p:txBody>
      </p:sp>
    </p:spTree>
    <p:extLst>
      <p:ext uri="{BB962C8B-B14F-4D97-AF65-F5344CB8AC3E}">
        <p14:creationId xmlns:p14="http://schemas.microsoft.com/office/powerpoint/2010/main" val="3632940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b="1" dirty="0" err="1"/>
              <a:t>GitLab</a:t>
            </a:r>
            <a:r>
              <a:rPr lang="en-US" b="1" dirty="0"/>
              <a:t> </a:t>
            </a:r>
            <a:r>
              <a:rPr lang="en-US" b="1" dirty="0" smtClean="0"/>
              <a:t>Flow</a:t>
            </a:r>
            <a:endParaRPr lang="es-US" dirty="0"/>
          </a:p>
        </p:txBody>
      </p:sp>
      <p:sp>
        <p:nvSpPr>
          <p:cNvPr id="3" name="Marcador de contenido 2"/>
          <p:cNvSpPr>
            <a:spLocks noGrp="1"/>
          </p:cNvSpPr>
          <p:nvPr>
            <p:ph idx="1"/>
          </p:nvPr>
        </p:nvSpPr>
        <p:spPr/>
        <p:txBody>
          <a:bodyPr>
            <a:normAutofit fontScale="92500" lnSpcReduction="20000"/>
          </a:bodyPr>
          <a:lstStyle/>
          <a:p>
            <a:r>
              <a:rPr lang="es-US" b="1" dirty="0"/>
              <a:t>GitLab Flow</a:t>
            </a:r>
            <a:endParaRPr lang="es-US" dirty="0"/>
          </a:p>
          <a:p>
            <a:r>
              <a:rPr lang="es-US" dirty="0"/>
              <a:t>Es una estrategia de ramificación simplificada, diseñada específicamente para proyectos con despliegue continuo y varios entornos de desarrollo (como staging</a:t>
            </a:r>
            <a:r>
              <a:rPr lang="es-US" dirty="0"/>
              <a:t>, pre-producción y producción).</a:t>
            </a:r>
          </a:p>
          <a:p>
            <a:r>
              <a:rPr lang="es-US" b="1" dirty="0"/>
              <a:t>Ramas principales:</a:t>
            </a:r>
            <a:endParaRPr lang="es-US" dirty="0"/>
          </a:p>
          <a:p>
            <a:r>
              <a:rPr lang="es-US" b="1" dirty="0"/>
              <a:t>Production</a:t>
            </a:r>
            <a:r>
              <a:rPr lang="es-US" dirty="0"/>
              <a:t>: Solo se deben fusionar a esta rama los cambios que han sido probados en Staging</a:t>
            </a:r>
            <a:r>
              <a:rPr lang="es-US" dirty="0"/>
              <a:t> y aprobados para desplegarse.</a:t>
            </a:r>
          </a:p>
          <a:p>
            <a:r>
              <a:rPr lang="es-US" b="1" dirty="0"/>
              <a:t>Staging</a:t>
            </a:r>
            <a:r>
              <a:rPr lang="es-US" dirty="0"/>
              <a:t>: Es un entorno intermedio para probar nuevas funcionalidades antes de pasar a producción.</a:t>
            </a:r>
          </a:p>
          <a:p>
            <a:r>
              <a:rPr lang="es-US" b="1" dirty="0"/>
              <a:t>Feature</a:t>
            </a:r>
            <a:r>
              <a:rPr lang="es-US" dirty="0"/>
              <a:t>: Cada nueva característica o funcionalidad se desarrolla en una rama independiente de Staging. Una vez que se completa la funcionalidad, se realiza una revisión (merge request) y se fusiona en Staging</a:t>
            </a:r>
            <a:r>
              <a:rPr lang="es-US" dirty="0"/>
              <a:t> para ser probada</a:t>
            </a:r>
            <a:r>
              <a:rPr lang="es-US" dirty="0" smtClean="0"/>
              <a:t>.</a:t>
            </a:r>
            <a:endParaRPr lang="es-US" dirty="0"/>
          </a:p>
        </p:txBody>
      </p:sp>
    </p:spTree>
    <p:extLst>
      <p:ext uri="{BB962C8B-B14F-4D97-AF65-F5344CB8AC3E}">
        <p14:creationId xmlns:p14="http://schemas.microsoft.com/office/powerpoint/2010/main" val="2869124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US" dirty="0" smtClean="0"/>
              <a:t>Agenda</a:t>
            </a:r>
            <a:endParaRPr lang="es-US" dirty="0"/>
          </a:p>
        </p:txBody>
      </p:sp>
      <p:sp>
        <p:nvSpPr>
          <p:cNvPr id="3" name="Marcador de contenido 2"/>
          <p:cNvSpPr>
            <a:spLocks noGrp="1"/>
          </p:cNvSpPr>
          <p:nvPr>
            <p:ph idx="1"/>
          </p:nvPr>
        </p:nvSpPr>
        <p:spPr/>
        <p:txBody>
          <a:bodyPr>
            <a:normAutofit fontScale="77500" lnSpcReduction="20000"/>
          </a:bodyPr>
          <a:lstStyle/>
          <a:p>
            <a:pPr marL="457200" lvl="0" indent="-228600">
              <a:buFont typeface="Arial" panose="020B0604020202020204" pitchFamily="34" charset="0"/>
              <a:buChar char="•"/>
            </a:pPr>
            <a:r>
              <a:rPr lang="es-ES" dirty="0"/>
              <a:t>Introducción a </a:t>
            </a:r>
            <a:r>
              <a:rPr lang="es-ES" dirty="0" smtClean="0"/>
              <a:t>DevOps, </a:t>
            </a:r>
            <a:r>
              <a:rPr lang="es-ES" dirty="0"/>
              <a:t>SRE y Cloud</a:t>
            </a:r>
          </a:p>
          <a:p>
            <a:pPr marL="685800" lvl="1" indent="-228600">
              <a:spcBef>
                <a:spcPts val="1000"/>
              </a:spcBef>
              <a:buFont typeface="Arial" panose="020B0604020202020204" pitchFamily="34" charset="0"/>
              <a:buChar char="•"/>
            </a:pPr>
            <a:r>
              <a:rPr lang="es-US" dirty="0"/>
              <a:t>Uso de </a:t>
            </a:r>
            <a:r>
              <a:rPr lang="es-US" dirty="0" err="1"/>
              <a:t>Git</a:t>
            </a:r>
            <a:r>
              <a:rPr lang="es-US" dirty="0"/>
              <a:t> y GitHub.</a:t>
            </a:r>
          </a:p>
          <a:p>
            <a:pPr marL="685800" lvl="1" indent="-228600">
              <a:spcBef>
                <a:spcPts val="1000"/>
              </a:spcBef>
              <a:buFont typeface="Arial" panose="020B0604020202020204" pitchFamily="34" charset="0"/>
              <a:buChar char="•"/>
            </a:pPr>
            <a:r>
              <a:rPr lang="es-US" dirty="0"/>
              <a:t>Uso de Linux básico y programación con </a:t>
            </a:r>
            <a:r>
              <a:rPr lang="es-US" dirty="0" err="1"/>
              <a:t>bash</a:t>
            </a:r>
            <a:r>
              <a:rPr lang="es-US" dirty="0"/>
              <a:t> scripting.</a:t>
            </a:r>
          </a:p>
          <a:p>
            <a:pPr marL="685800" lvl="1" indent="-228600">
              <a:spcBef>
                <a:spcPts val="1000"/>
              </a:spcBef>
              <a:buFont typeface="Arial" panose="020B0604020202020204" pitchFamily="34" charset="0"/>
              <a:buChar char="•"/>
            </a:pPr>
            <a:r>
              <a:rPr lang="es-US" dirty="0"/>
              <a:t>Uso de Python básico: secuencias, ciclos e introducción a POO</a:t>
            </a:r>
          </a:p>
          <a:p>
            <a:pPr marL="457200" lvl="0" indent="-228600">
              <a:buFont typeface="Arial" panose="020B0604020202020204" pitchFamily="34" charset="0"/>
              <a:buChar char="•"/>
            </a:pPr>
            <a:r>
              <a:rPr lang="es-ES" dirty="0"/>
              <a:t>Nube en AWS y </a:t>
            </a:r>
            <a:r>
              <a:rPr lang="es-ES" dirty="0" err="1"/>
              <a:t>Azure</a:t>
            </a:r>
            <a:endParaRPr lang="es-ES" dirty="0"/>
          </a:p>
          <a:p>
            <a:pPr marL="685800" lvl="1" indent="-228600">
              <a:spcBef>
                <a:spcPts val="1000"/>
              </a:spcBef>
              <a:buFont typeface="Arial" panose="020B0604020202020204" pitchFamily="34" charset="0"/>
              <a:buChar char="•"/>
            </a:pPr>
            <a:r>
              <a:rPr lang="es-ES" dirty="0"/>
              <a:t>Introducción a Microsoft </a:t>
            </a:r>
            <a:r>
              <a:rPr lang="es-ES" dirty="0" err="1"/>
              <a:t>Azure</a:t>
            </a:r>
            <a:r>
              <a:rPr lang="es-ES" dirty="0"/>
              <a:t> y su ecosistema.</a:t>
            </a:r>
          </a:p>
          <a:p>
            <a:pPr marL="685800" lvl="1" indent="-228600">
              <a:spcBef>
                <a:spcPts val="1000"/>
              </a:spcBef>
              <a:buFont typeface="Arial" panose="020B0604020202020204" pitchFamily="34" charset="0"/>
              <a:buChar char="•"/>
            </a:pPr>
            <a:r>
              <a:rPr lang="es-ES" dirty="0"/>
              <a:t>Modelos de nube y sus diferencias con AWS.</a:t>
            </a:r>
          </a:p>
          <a:p>
            <a:pPr marL="685800" lvl="1" indent="-228600">
              <a:spcBef>
                <a:spcPts val="1000"/>
              </a:spcBef>
              <a:buFont typeface="Arial" panose="020B0604020202020204" pitchFamily="34" charset="0"/>
              <a:buChar char="•"/>
            </a:pPr>
            <a:r>
              <a:rPr lang="es-ES" dirty="0"/>
              <a:t>Servicios de cómputo: </a:t>
            </a:r>
            <a:r>
              <a:rPr lang="es-ES" dirty="0" err="1"/>
              <a:t>Azure</a:t>
            </a:r>
            <a:r>
              <a:rPr lang="es-ES" dirty="0"/>
              <a:t> Virtual Machines, </a:t>
            </a:r>
            <a:r>
              <a:rPr lang="es-ES" dirty="0" err="1"/>
              <a:t>Azure</a:t>
            </a:r>
            <a:r>
              <a:rPr lang="es-ES" dirty="0"/>
              <a:t> </a:t>
            </a:r>
            <a:r>
              <a:rPr lang="es-ES" dirty="0" err="1"/>
              <a:t>Kubernetes</a:t>
            </a:r>
            <a:r>
              <a:rPr lang="es-ES" dirty="0"/>
              <a:t> </a:t>
            </a:r>
            <a:r>
              <a:rPr lang="es-ES" dirty="0" err="1"/>
              <a:t>Service</a:t>
            </a:r>
            <a:r>
              <a:rPr lang="es-ES" dirty="0"/>
              <a:t> (AKS).</a:t>
            </a:r>
          </a:p>
          <a:p>
            <a:pPr marL="685800" lvl="1" indent="-228600">
              <a:spcBef>
                <a:spcPts val="1000"/>
              </a:spcBef>
              <a:buFont typeface="Arial" panose="020B0604020202020204" pitchFamily="34" charset="0"/>
              <a:buChar char="•"/>
            </a:pPr>
            <a:r>
              <a:rPr lang="es-ES" dirty="0" err="1"/>
              <a:t>Networking</a:t>
            </a:r>
            <a:r>
              <a:rPr lang="es-ES" dirty="0"/>
              <a:t> en </a:t>
            </a:r>
            <a:r>
              <a:rPr lang="es-ES" dirty="0" err="1"/>
              <a:t>Azure</a:t>
            </a:r>
            <a:r>
              <a:rPr lang="es-ES" dirty="0"/>
              <a:t>: Virtual Networks, Load </a:t>
            </a:r>
            <a:r>
              <a:rPr lang="es-ES" dirty="0" err="1"/>
              <a:t>Balancers</a:t>
            </a:r>
            <a:r>
              <a:rPr lang="es-ES" dirty="0"/>
              <a:t> y </a:t>
            </a:r>
            <a:r>
              <a:rPr lang="es-ES" dirty="0" err="1"/>
              <a:t>Azure</a:t>
            </a:r>
            <a:r>
              <a:rPr lang="es-ES" dirty="0"/>
              <a:t> </a:t>
            </a:r>
            <a:r>
              <a:rPr lang="es-ES" dirty="0" err="1"/>
              <a:t>Application</a:t>
            </a:r>
            <a:r>
              <a:rPr lang="es-ES" dirty="0"/>
              <a:t> Gateway.</a:t>
            </a:r>
          </a:p>
          <a:p>
            <a:pPr marL="457200" lvl="0" indent="-228600">
              <a:buFont typeface="Arial" panose="020B0604020202020204" pitchFamily="34" charset="0"/>
              <a:buChar char="•"/>
            </a:pPr>
            <a:r>
              <a:rPr lang="es-ES" dirty="0"/>
              <a:t>AWS</a:t>
            </a:r>
          </a:p>
          <a:p>
            <a:pPr marL="685800" lvl="1" indent="-228600">
              <a:spcBef>
                <a:spcPts val="1000"/>
              </a:spcBef>
              <a:buFont typeface="Arial" panose="020B0604020202020204" pitchFamily="34" charset="0"/>
              <a:buChar char="•"/>
            </a:pPr>
            <a:r>
              <a:rPr lang="es-ES" dirty="0"/>
              <a:t>Introducción y fundamentos.</a:t>
            </a:r>
          </a:p>
          <a:p>
            <a:pPr marL="685800" lvl="1" indent="-228600">
              <a:spcBef>
                <a:spcPts val="1000"/>
              </a:spcBef>
              <a:buFont typeface="Arial" panose="020B0604020202020204" pitchFamily="34" charset="0"/>
              <a:buChar char="•"/>
            </a:pPr>
            <a:r>
              <a:rPr lang="es-ES" dirty="0"/>
              <a:t>Introducción a los modelos de nube.</a:t>
            </a:r>
          </a:p>
          <a:p>
            <a:pPr marL="685800" lvl="1" indent="-228600">
              <a:spcBef>
                <a:spcPts val="1000"/>
              </a:spcBef>
              <a:buFont typeface="Arial" panose="020B0604020202020204" pitchFamily="34" charset="0"/>
              <a:buChar char="•"/>
            </a:pPr>
            <a:r>
              <a:rPr lang="es-ES" dirty="0"/>
              <a:t>Servicios de cómputo, </a:t>
            </a:r>
            <a:r>
              <a:rPr lang="es-ES" dirty="0" err="1"/>
              <a:t>networking</a:t>
            </a:r>
            <a:r>
              <a:rPr lang="es-ES" dirty="0"/>
              <a:t>, identidad, bases de datos, almacenamiento y seguridad.</a:t>
            </a:r>
            <a:endParaRPr lang="es-US" dirty="0"/>
          </a:p>
          <a:p>
            <a:endParaRPr lang="es-US" dirty="0"/>
          </a:p>
        </p:txBody>
      </p:sp>
    </p:spTree>
    <p:extLst>
      <p:ext uri="{BB962C8B-B14F-4D97-AF65-F5344CB8AC3E}">
        <p14:creationId xmlns:p14="http://schemas.microsoft.com/office/powerpoint/2010/main" val="3607919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228600" lvl="0"/>
            <a:r>
              <a:rPr lang="es-ES" dirty="0" smtClean="0"/>
              <a:t>DevOps </a:t>
            </a:r>
            <a:r>
              <a:rPr lang="es-US" dirty="0" smtClean="0"/>
              <a:t>(</a:t>
            </a:r>
            <a:r>
              <a:rPr lang="en-US" dirty="0" smtClean="0"/>
              <a:t>Development + Operations)</a:t>
            </a:r>
            <a:r>
              <a:rPr lang="es-US" dirty="0" smtClean="0"/>
              <a:t> </a:t>
            </a:r>
            <a:endParaRPr lang="es-ES" dirty="0"/>
          </a:p>
        </p:txBody>
      </p:sp>
      <p:sp>
        <p:nvSpPr>
          <p:cNvPr id="3" name="Marcador de contenido 2"/>
          <p:cNvSpPr>
            <a:spLocks noGrp="1"/>
          </p:cNvSpPr>
          <p:nvPr>
            <p:ph idx="1"/>
          </p:nvPr>
        </p:nvSpPr>
        <p:spPr/>
        <p:txBody>
          <a:bodyPr>
            <a:normAutofit fontScale="92500" lnSpcReduction="20000"/>
          </a:bodyPr>
          <a:lstStyle/>
          <a:p>
            <a:r>
              <a:rPr lang="es-US" b="1" dirty="0"/>
              <a:t>Definición técnica</a:t>
            </a:r>
          </a:p>
          <a:p>
            <a:r>
              <a:rPr lang="es-US" dirty="0" err="1" smtClean="0"/>
              <a:t>DevOps</a:t>
            </a:r>
            <a:r>
              <a:rPr lang="es-US" dirty="0" smtClean="0"/>
              <a:t> (</a:t>
            </a:r>
            <a:r>
              <a:rPr lang="en-US" dirty="0" smtClean="0"/>
              <a:t>Development </a:t>
            </a:r>
            <a:r>
              <a:rPr lang="en-US" dirty="0"/>
              <a:t>+ </a:t>
            </a:r>
            <a:r>
              <a:rPr lang="en-US" dirty="0" smtClean="0"/>
              <a:t>Operations)</a:t>
            </a:r>
            <a:r>
              <a:rPr lang="es-US" dirty="0" smtClean="0"/>
              <a:t> </a:t>
            </a:r>
            <a:r>
              <a:rPr lang="es-US" dirty="0"/>
              <a:t>es un enfoque cultural, organizacional y técnico que busca integrar el desarrollo de software (</a:t>
            </a:r>
            <a:r>
              <a:rPr lang="es-US" dirty="0" err="1"/>
              <a:t>Dev</a:t>
            </a:r>
            <a:r>
              <a:rPr lang="es-US" dirty="0"/>
              <a:t>) con las operaciones de infraestructura (</a:t>
            </a:r>
            <a:r>
              <a:rPr lang="es-US" dirty="0" err="1"/>
              <a:t>Ops</a:t>
            </a:r>
            <a:r>
              <a:rPr lang="es-US" dirty="0"/>
              <a:t>) para acelerar la entrega continua de valor al usuario mediante automatización, colaboración y monitoreo constante.</a:t>
            </a:r>
          </a:p>
          <a:p>
            <a:r>
              <a:rPr lang="es-US" b="1" dirty="0" smtClean="0"/>
              <a:t>Características </a:t>
            </a:r>
            <a:r>
              <a:rPr lang="es-US" b="1" dirty="0"/>
              <a:t>clave</a:t>
            </a:r>
          </a:p>
          <a:p>
            <a:pPr marL="685800" indent="-457200">
              <a:buFont typeface="Arial" panose="020B0604020202020204" pitchFamily="34" charset="0"/>
              <a:buChar char="•"/>
            </a:pPr>
            <a:r>
              <a:rPr lang="es-US" dirty="0"/>
              <a:t>CI/CD (Integración y Entrega Continua)</a:t>
            </a:r>
          </a:p>
          <a:p>
            <a:pPr marL="685800" indent="-457200">
              <a:buFont typeface="Arial" panose="020B0604020202020204" pitchFamily="34" charset="0"/>
              <a:buChar char="•"/>
            </a:pPr>
            <a:r>
              <a:rPr lang="es-US" dirty="0"/>
              <a:t>Automatización de infraestructura (</a:t>
            </a:r>
            <a:r>
              <a:rPr lang="es-US" dirty="0" err="1"/>
              <a:t>IaC</a:t>
            </a:r>
            <a:r>
              <a:rPr lang="es-US" dirty="0"/>
              <a:t>)</a:t>
            </a:r>
          </a:p>
          <a:p>
            <a:pPr marL="685800" indent="-457200">
              <a:buFont typeface="Arial" panose="020B0604020202020204" pitchFamily="34" charset="0"/>
              <a:buChar char="•"/>
            </a:pPr>
            <a:r>
              <a:rPr lang="es-US" dirty="0"/>
              <a:t>Pipeline de </a:t>
            </a:r>
            <a:r>
              <a:rPr lang="es-US" dirty="0" err="1"/>
              <a:t>testing</a:t>
            </a:r>
            <a:r>
              <a:rPr lang="es-US" dirty="0"/>
              <a:t> automatizado</a:t>
            </a:r>
          </a:p>
          <a:p>
            <a:pPr marL="685800" indent="-457200">
              <a:buFont typeface="Arial" panose="020B0604020202020204" pitchFamily="34" charset="0"/>
              <a:buChar char="•"/>
            </a:pPr>
            <a:r>
              <a:rPr lang="es-US" dirty="0" err="1"/>
              <a:t>Observabilidad</a:t>
            </a:r>
            <a:r>
              <a:rPr lang="es-US" dirty="0"/>
              <a:t> (</a:t>
            </a:r>
            <a:r>
              <a:rPr lang="es-US" dirty="0" err="1"/>
              <a:t>logging</a:t>
            </a:r>
            <a:r>
              <a:rPr lang="es-US" dirty="0"/>
              <a:t>, métricas, trazas)</a:t>
            </a:r>
          </a:p>
          <a:p>
            <a:pPr marL="685800" indent="-457200">
              <a:buFont typeface="Arial" panose="020B0604020202020204" pitchFamily="34" charset="0"/>
              <a:buChar char="•"/>
            </a:pPr>
            <a:r>
              <a:rPr lang="es-US" dirty="0"/>
              <a:t>Colaboración ágil y compartida</a:t>
            </a:r>
          </a:p>
          <a:p>
            <a:endParaRPr lang="es-US" dirty="0"/>
          </a:p>
        </p:txBody>
      </p:sp>
    </p:spTree>
    <p:extLst>
      <p:ext uri="{BB962C8B-B14F-4D97-AF65-F5344CB8AC3E}">
        <p14:creationId xmlns:p14="http://schemas.microsoft.com/office/powerpoint/2010/main" val="18484892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228600" lvl="0"/>
            <a:r>
              <a:rPr lang="es-ES" dirty="0" smtClean="0"/>
              <a:t>DevOps </a:t>
            </a:r>
            <a:r>
              <a:rPr lang="es-US" dirty="0" smtClean="0"/>
              <a:t>(</a:t>
            </a:r>
            <a:r>
              <a:rPr lang="en-US" dirty="0" smtClean="0"/>
              <a:t>Development + Operations)</a:t>
            </a:r>
            <a:r>
              <a:rPr lang="es-US" dirty="0" smtClean="0"/>
              <a:t> </a:t>
            </a:r>
            <a:endParaRPr lang="es-ES" dirty="0"/>
          </a:p>
        </p:txBody>
      </p:sp>
      <p:sp>
        <p:nvSpPr>
          <p:cNvPr id="3" name="Marcador de contenido 2"/>
          <p:cNvSpPr>
            <a:spLocks noGrp="1"/>
          </p:cNvSpPr>
          <p:nvPr>
            <p:ph idx="1"/>
          </p:nvPr>
        </p:nvSpPr>
        <p:spPr/>
        <p:txBody>
          <a:bodyPr>
            <a:normAutofit/>
          </a:bodyPr>
          <a:lstStyle/>
          <a:p>
            <a:r>
              <a:rPr lang="es-US" b="1" dirty="0"/>
              <a:t>Buenas </a:t>
            </a:r>
            <a:r>
              <a:rPr lang="es-US" b="1" dirty="0" smtClean="0"/>
              <a:t>prácticas</a:t>
            </a:r>
          </a:p>
          <a:p>
            <a:pPr marL="685800" indent="-457200">
              <a:buFont typeface="Arial" panose="020B0604020202020204" pitchFamily="34" charset="0"/>
              <a:buChar char="•"/>
            </a:pPr>
            <a:r>
              <a:rPr lang="es-US" dirty="0" smtClean="0"/>
              <a:t>Pipeline </a:t>
            </a:r>
            <a:r>
              <a:rPr lang="es-US" dirty="0"/>
              <a:t>automatizado desde </a:t>
            </a:r>
            <a:r>
              <a:rPr lang="es-US" dirty="0" err="1"/>
              <a:t>git</a:t>
            </a:r>
            <a:r>
              <a:rPr lang="es-US" dirty="0"/>
              <a:t> </a:t>
            </a:r>
            <a:r>
              <a:rPr lang="es-US" dirty="0" err="1"/>
              <a:t>push</a:t>
            </a:r>
            <a:r>
              <a:rPr lang="es-US" dirty="0"/>
              <a:t> hasta </a:t>
            </a:r>
            <a:r>
              <a:rPr lang="es-US" dirty="0" err="1" smtClean="0"/>
              <a:t>production</a:t>
            </a:r>
            <a:endParaRPr lang="es-US" dirty="0" smtClean="0"/>
          </a:p>
          <a:p>
            <a:pPr marL="685800" indent="-457200">
              <a:buFont typeface="Arial" panose="020B0604020202020204" pitchFamily="34" charset="0"/>
              <a:buChar char="•"/>
            </a:pPr>
            <a:r>
              <a:rPr lang="es-US" dirty="0" err="1" smtClean="0"/>
              <a:t>IaC</a:t>
            </a:r>
            <a:r>
              <a:rPr lang="es-US" dirty="0" smtClean="0"/>
              <a:t> </a:t>
            </a:r>
            <a:r>
              <a:rPr lang="es-US" dirty="0"/>
              <a:t>con </a:t>
            </a:r>
            <a:r>
              <a:rPr lang="es-US" dirty="0" err="1"/>
              <a:t>Terraform</a:t>
            </a:r>
            <a:r>
              <a:rPr lang="es-US" dirty="0"/>
              <a:t> o AWS </a:t>
            </a:r>
            <a:r>
              <a:rPr lang="es-US" dirty="0" err="1" smtClean="0"/>
              <a:t>CloudFormation</a:t>
            </a:r>
            <a:endParaRPr lang="es-US" dirty="0" smtClean="0"/>
          </a:p>
          <a:p>
            <a:pPr marL="685800" indent="-457200">
              <a:buFont typeface="Arial" panose="020B0604020202020204" pitchFamily="34" charset="0"/>
              <a:buChar char="•"/>
            </a:pPr>
            <a:r>
              <a:rPr lang="es-US" dirty="0" err="1" smtClean="0"/>
              <a:t>Docker</a:t>
            </a:r>
            <a:r>
              <a:rPr lang="es-US" dirty="0" smtClean="0"/>
              <a:t> </a:t>
            </a:r>
            <a:r>
              <a:rPr lang="es-US" dirty="0"/>
              <a:t>+ </a:t>
            </a:r>
            <a:r>
              <a:rPr lang="es-US" dirty="0" err="1"/>
              <a:t>Kubernetes</a:t>
            </a:r>
            <a:r>
              <a:rPr lang="es-US" dirty="0"/>
              <a:t> como entorno de ejecución </a:t>
            </a:r>
            <a:r>
              <a:rPr lang="es-US" dirty="0" smtClean="0"/>
              <a:t>estándar</a:t>
            </a:r>
          </a:p>
          <a:p>
            <a:pPr marL="685800" indent="-457200">
              <a:buFont typeface="Arial" panose="020B0604020202020204" pitchFamily="34" charset="0"/>
              <a:buChar char="•"/>
            </a:pPr>
            <a:r>
              <a:rPr lang="es-US" dirty="0" err="1" smtClean="0"/>
              <a:t>Prometheus</a:t>
            </a:r>
            <a:r>
              <a:rPr lang="es-US" dirty="0" smtClean="0"/>
              <a:t> </a:t>
            </a:r>
            <a:r>
              <a:rPr lang="es-US" dirty="0"/>
              <a:t>+ </a:t>
            </a:r>
            <a:r>
              <a:rPr lang="es-US" dirty="0" err="1"/>
              <a:t>Grafana</a:t>
            </a:r>
            <a:r>
              <a:rPr lang="es-US" dirty="0"/>
              <a:t> para </a:t>
            </a:r>
            <a:r>
              <a:rPr lang="es-US" dirty="0" smtClean="0"/>
              <a:t>monitoreo</a:t>
            </a:r>
          </a:p>
          <a:p>
            <a:pPr marL="685800" indent="-457200">
              <a:buFont typeface="Arial" panose="020B0604020202020204" pitchFamily="34" charset="0"/>
              <a:buChar char="•"/>
            </a:pPr>
            <a:r>
              <a:rPr lang="es-US" dirty="0" smtClean="0"/>
              <a:t>Alertas </a:t>
            </a:r>
            <a:r>
              <a:rPr lang="es-US" dirty="0"/>
              <a:t>integradas con </a:t>
            </a:r>
            <a:r>
              <a:rPr lang="es-US" dirty="0" err="1"/>
              <a:t>Slack</a:t>
            </a:r>
            <a:r>
              <a:rPr lang="es-US" dirty="0"/>
              <a:t> u </a:t>
            </a:r>
            <a:r>
              <a:rPr lang="es-US" dirty="0" err="1"/>
              <a:t>Opsgenie</a:t>
            </a:r>
            <a:endParaRPr lang="es-US" dirty="0"/>
          </a:p>
        </p:txBody>
      </p:sp>
    </p:spTree>
    <p:extLst>
      <p:ext uri="{BB962C8B-B14F-4D97-AF65-F5344CB8AC3E}">
        <p14:creationId xmlns:p14="http://schemas.microsoft.com/office/powerpoint/2010/main" val="4012834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228600" lvl="0"/>
            <a:r>
              <a:rPr lang="en-US" dirty="0" smtClean="0"/>
              <a:t>SRE (Site Reliability Engineering)</a:t>
            </a:r>
            <a:endParaRPr lang="es-ES" dirty="0"/>
          </a:p>
        </p:txBody>
      </p:sp>
      <p:sp>
        <p:nvSpPr>
          <p:cNvPr id="3" name="Marcador de contenido 2"/>
          <p:cNvSpPr>
            <a:spLocks noGrp="1"/>
          </p:cNvSpPr>
          <p:nvPr>
            <p:ph idx="1"/>
          </p:nvPr>
        </p:nvSpPr>
        <p:spPr/>
        <p:txBody>
          <a:bodyPr>
            <a:normAutofit lnSpcReduction="10000"/>
          </a:bodyPr>
          <a:lstStyle/>
          <a:p>
            <a:r>
              <a:rPr lang="es-US" b="1" dirty="0"/>
              <a:t>Definición técnica</a:t>
            </a:r>
          </a:p>
          <a:p>
            <a:r>
              <a:rPr lang="es-US" dirty="0"/>
              <a:t>SER Ingeniería de Confiabilidad del </a:t>
            </a:r>
            <a:r>
              <a:rPr lang="es-US" dirty="0" smtClean="0"/>
              <a:t>Sitio, </a:t>
            </a:r>
            <a:r>
              <a:rPr lang="es-US" dirty="0"/>
              <a:t>es una disciplina creada por Google que aplica principios de ingeniería de software para resolver problemas de operaciones. Se enfoca en confiabilidad, disponibilidad, latencia y escalabilidad, tratando los sistemas como software y usando indicadores como SLO/SLI/SLA</a:t>
            </a:r>
            <a:r>
              <a:rPr lang="es-US" dirty="0" smtClean="0"/>
              <a:t>.</a:t>
            </a:r>
          </a:p>
          <a:p>
            <a:r>
              <a:rPr lang="en-US" dirty="0" smtClean="0"/>
              <a:t>Origen: </a:t>
            </a:r>
            <a:r>
              <a:rPr lang="es-PE" dirty="0" smtClean="0"/>
              <a:t>Ingeniería</a:t>
            </a:r>
            <a:r>
              <a:rPr lang="en-US" dirty="0" smtClean="0"/>
              <a:t> </a:t>
            </a:r>
            <a:r>
              <a:rPr lang="en-US" dirty="0"/>
              <a:t>formal </a:t>
            </a:r>
            <a:r>
              <a:rPr lang="es-PE" dirty="0" smtClean="0"/>
              <a:t>desde</a:t>
            </a:r>
            <a:r>
              <a:rPr lang="en-US" dirty="0" smtClean="0"/>
              <a:t> Google</a:t>
            </a:r>
          </a:p>
          <a:p>
            <a:r>
              <a:rPr lang="es-PE" dirty="0" smtClean="0"/>
              <a:t>Métrica</a:t>
            </a:r>
            <a:r>
              <a:rPr lang="en-US" dirty="0" smtClean="0"/>
              <a:t> </a:t>
            </a:r>
            <a:r>
              <a:rPr lang="en-US" dirty="0"/>
              <a:t>clave: </a:t>
            </a:r>
            <a:r>
              <a:rPr lang="es-PE" dirty="0" smtClean="0"/>
              <a:t>Confiabilidad</a:t>
            </a:r>
            <a:r>
              <a:rPr lang="en-US" dirty="0" smtClean="0"/>
              <a:t> </a:t>
            </a:r>
            <a:r>
              <a:rPr lang="en-US" dirty="0"/>
              <a:t>y Error </a:t>
            </a:r>
            <a:r>
              <a:rPr lang="en-US" dirty="0" smtClean="0"/>
              <a:t>Budget</a:t>
            </a:r>
          </a:p>
          <a:p>
            <a:r>
              <a:rPr lang="es-PE" dirty="0" smtClean="0"/>
              <a:t>Filosofía</a:t>
            </a:r>
            <a:r>
              <a:rPr lang="en-US" dirty="0" smtClean="0"/>
              <a:t>: </a:t>
            </a:r>
            <a:r>
              <a:rPr lang="es-US" dirty="0"/>
              <a:t>Fiabilidad como objetivo de </a:t>
            </a:r>
            <a:r>
              <a:rPr lang="es-US" dirty="0" smtClean="0"/>
              <a:t>ingeniería</a:t>
            </a:r>
          </a:p>
          <a:p>
            <a:r>
              <a:rPr lang="es-PE" dirty="0" smtClean="0"/>
              <a:t>Rol</a:t>
            </a:r>
            <a:r>
              <a:rPr lang="en-US" dirty="0" smtClean="0"/>
              <a:t>: </a:t>
            </a:r>
            <a:r>
              <a:rPr lang="es-US" dirty="0"/>
              <a:t>Tiene un rol formal: SRE</a:t>
            </a:r>
          </a:p>
        </p:txBody>
      </p:sp>
    </p:spTree>
    <p:extLst>
      <p:ext uri="{BB962C8B-B14F-4D97-AF65-F5344CB8AC3E}">
        <p14:creationId xmlns:p14="http://schemas.microsoft.com/office/powerpoint/2010/main" val="1247424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Cloud Computing</a:t>
            </a:r>
            <a:endParaRPr lang="es-US" dirty="0"/>
          </a:p>
        </p:txBody>
      </p:sp>
      <p:sp>
        <p:nvSpPr>
          <p:cNvPr id="3" name="Marcador de contenido 2"/>
          <p:cNvSpPr>
            <a:spLocks noGrp="1"/>
          </p:cNvSpPr>
          <p:nvPr>
            <p:ph idx="1"/>
          </p:nvPr>
        </p:nvSpPr>
        <p:spPr/>
        <p:txBody>
          <a:bodyPr>
            <a:normAutofit fontScale="92500" lnSpcReduction="20000"/>
          </a:bodyPr>
          <a:lstStyle/>
          <a:p>
            <a:r>
              <a:rPr lang="es-US" dirty="0"/>
              <a:t>Cloud Computing (computación en la nube) es un modelo de provisión de servicios informáticos bajo demanda (como servidores, almacenamiento, bases de datos, redes, software y analítica) a través de Internet, mediante un proveedor externo, con escalabilidad, pago por uso, elasticidad y automatización como características clave</a:t>
            </a:r>
            <a:r>
              <a:rPr lang="es-US" dirty="0" smtClean="0"/>
              <a:t>.</a:t>
            </a:r>
          </a:p>
          <a:p>
            <a:pPr marL="685800" indent="-457200">
              <a:buFont typeface="Arial" panose="020B0604020202020204" pitchFamily="34" charset="0"/>
              <a:buChar char="•"/>
            </a:pPr>
            <a:r>
              <a:rPr lang="es-US" sz="2400" dirty="0"/>
              <a:t>Elasticidad dinámica: puedes escalar vertical u horizontalmente en segundos sin intervención humana</a:t>
            </a:r>
            <a:r>
              <a:rPr lang="es-US" sz="2400" dirty="0" smtClean="0"/>
              <a:t>.</a:t>
            </a:r>
          </a:p>
          <a:p>
            <a:pPr marL="685800" indent="-457200">
              <a:buFont typeface="Arial" panose="020B0604020202020204" pitchFamily="34" charset="0"/>
              <a:buChar char="•"/>
            </a:pPr>
            <a:r>
              <a:rPr lang="es-US" sz="2400" dirty="0" smtClean="0"/>
              <a:t>Self-service </a:t>
            </a:r>
            <a:r>
              <a:rPr lang="es-US" sz="2400" dirty="0"/>
              <a:t>y autoservicio bajo demanda: cualquier desarrollador puede aprovisionar recursos con </a:t>
            </a:r>
            <a:r>
              <a:rPr lang="es-US" sz="2400" dirty="0" err="1"/>
              <a:t>APIs</a:t>
            </a:r>
            <a:r>
              <a:rPr lang="es-US" sz="2400" dirty="0"/>
              <a:t> o portales</a:t>
            </a:r>
            <a:r>
              <a:rPr lang="es-US" sz="2400" dirty="0" smtClean="0"/>
              <a:t>.</a:t>
            </a:r>
          </a:p>
          <a:p>
            <a:pPr marL="685800" indent="-457200">
              <a:buFont typeface="Arial" panose="020B0604020202020204" pitchFamily="34" charset="0"/>
              <a:buChar char="•"/>
            </a:pPr>
            <a:r>
              <a:rPr lang="es-US" sz="2400" dirty="0" smtClean="0"/>
              <a:t>Alta </a:t>
            </a:r>
            <a:r>
              <a:rPr lang="es-US" sz="2400" dirty="0"/>
              <a:t>disponibilidad global: distribución geográfica integrada</a:t>
            </a:r>
            <a:r>
              <a:rPr lang="es-US" sz="2400" dirty="0" smtClean="0"/>
              <a:t>.</a:t>
            </a:r>
          </a:p>
          <a:p>
            <a:pPr marL="685800" indent="-457200">
              <a:buFont typeface="Arial" panose="020B0604020202020204" pitchFamily="34" charset="0"/>
              <a:buChar char="•"/>
            </a:pPr>
            <a:r>
              <a:rPr lang="es-US" sz="2400" dirty="0" smtClean="0"/>
              <a:t>Automatización </a:t>
            </a:r>
            <a:r>
              <a:rPr lang="es-US" sz="2400" dirty="0"/>
              <a:t>por infraestructura como código (</a:t>
            </a:r>
            <a:r>
              <a:rPr lang="es-US" sz="2400" dirty="0" err="1"/>
              <a:t>IaC</a:t>
            </a:r>
            <a:r>
              <a:rPr lang="es-US" sz="2400" dirty="0"/>
              <a:t>).Modelo de consumo bajo demanda y medición precisa</a:t>
            </a:r>
            <a:r>
              <a:rPr lang="es-US" sz="2400" dirty="0" smtClean="0"/>
              <a:t>.</a:t>
            </a:r>
          </a:p>
          <a:p>
            <a:pPr marL="685800" indent="-457200">
              <a:buFont typeface="Arial" panose="020B0604020202020204" pitchFamily="34" charset="0"/>
              <a:buChar char="•"/>
            </a:pPr>
            <a:r>
              <a:rPr lang="es-US" sz="2400" dirty="0" smtClean="0"/>
              <a:t>Integración </a:t>
            </a:r>
            <a:r>
              <a:rPr lang="es-US" sz="2400" dirty="0"/>
              <a:t>nativa con servicios avanzados: inteligencia artificial, </a:t>
            </a:r>
            <a:r>
              <a:rPr lang="es-US" sz="2400" dirty="0" err="1"/>
              <a:t>big</a:t>
            </a:r>
            <a:r>
              <a:rPr lang="es-US" sz="2400" dirty="0"/>
              <a:t> data, </a:t>
            </a:r>
            <a:r>
              <a:rPr lang="es-US" sz="2400" dirty="0" err="1"/>
              <a:t>IoT</a:t>
            </a:r>
            <a:r>
              <a:rPr lang="es-US" sz="2400" dirty="0"/>
              <a:t>, etc.</a:t>
            </a:r>
          </a:p>
        </p:txBody>
      </p:sp>
    </p:spTree>
    <p:extLst>
      <p:ext uri="{BB962C8B-B14F-4D97-AF65-F5344CB8AC3E}">
        <p14:creationId xmlns:p14="http://schemas.microsoft.com/office/powerpoint/2010/main" val="24939193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Comparación</a:t>
            </a:r>
            <a:r>
              <a:rPr lang="en-US" dirty="0" smtClean="0"/>
              <a:t> </a:t>
            </a:r>
            <a:r>
              <a:rPr lang="en-US" dirty="0" err="1" smtClean="0"/>
              <a:t>Técnica</a:t>
            </a:r>
            <a:endParaRPr lang="es-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038010863"/>
              </p:ext>
            </p:extLst>
          </p:nvPr>
        </p:nvGraphicFramePr>
        <p:xfrm>
          <a:off x="838198" y="1627102"/>
          <a:ext cx="10515604" cy="5148764"/>
        </p:xfrm>
        <a:graphic>
          <a:graphicData uri="http://schemas.openxmlformats.org/drawingml/2006/table">
            <a:tbl>
              <a:tblPr>
                <a:effectLst>
                  <a:outerShdw blurRad="50800" dist="50800" dir="5400000" algn="ctr" rotWithShape="0">
                    <a:schemeClr val="bg1"/>
                  </a:outerShdw>
                </a:effectLst>
              </a:tblPr>
              <a:tblGrid>
                <a:gridCol w="2628901">
                  <a:extLst>
                    <a:ext uri="{9D8B030D-6E8A-4147-A177-3AD203B41FA5}">
                      <a16:colId xmlns:a16="http://schemas.microsoft.com/office/drawing/2014/main" val="2425849959"/>
                    </a:ext>
                  </a:extLst>
                </a:gridCol>
                <a:gridCol w="2628901">
                  <a:extLst>
                    <a:ext uri="{9D8B030D-6E8A-4147-A177-3AD203B41FA5}">
                      <a16:colId xmlns:a16="http://schemas.microsoft.com/office/drawing/2014/main" val="432743665"/>
                    </a:ext>
                  </a:extLst>
                </a:gridCol>
                <a:gridCol w="2628901">
                  <a:extLst>
                    <a:ext uri="{9D8B030D-6E8A-4147-A177-3AD203B41FA5}">
                      <a16:colId xmlns:a16="http://schemas.microsoft.com/office/drawing/2014/main" val="584508154"/>
                    </a:ext>
                  </a:extLst>
                </a:gridCol>
                <a:gridCol w="2628901">
                  <a:extLst>
                    <a:ext uri="{9D8B030D-6E8A-4147-A177-3AD203B41FA5}">
                      <a16:colId xmlns:a16="http://schemas.microsoft.com/office/drawing/2014/main" val="3329845969"/>
                    </a:ext>
                  </a:extLst>
                </a:gridCol>
              </a:tblGrid>
              <a:tr h="257037">
                <a:tc>
                  <a:txBody>
                    <a:bodyPr/>
                    <a:lstStyle/>
                    <a:p>
                      <a:r>
                        <a:rPr lang="en-US" sz="1600" b="1" dirty="0" err="1"/>
                        <a:t>Característica</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1" dirty="0"/>
                        <a:t>Cloud Computing</a:t>
                      </a:r>
                    </a:p>
                  </a:txBody>
                  <a:tcPr marL="64259" marR="64259" marT="32130" marB="32130" anchor="ctr">
                    <a:lnL>
                      <a:noFill/>
                    </a:lnL>
                    <a:lnR>
                      <a:noFill/>
                    </a:lnR>
                    <a:lnT>
                      <a:noFill/>
                    </a:lnT>
                    <a:lnB>
                      <a:noFill/>
                    </a:lnB>
                    <a:solidFill>
                      <a:srgbClr val="00B050">
                        <a:alpha val="19000"/>
                      </a:srgbClr>
                    </a:solidFill>
                  </a:tcPr>
                </a:tc>
                <a:tc>
                  <a:txBody>
                    <a:bodyPr/>
                    <a:lstStyle/>
                    <a:p>
                      <a:r>
                        <a:rPr lang="en-US" sz="1600" b="1" dirty="0"/>
                        <a:t>Hosting </a:t>
                      </a:r>
                      <a:r>
                        <a:rPr lang="en-US" sz="1600" b="1" dirty="0" err="1"/>
                        <a:t>Tradicional</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1" dirty="0"/>
                        <a:t>On-Premise</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3434735547"/>
                  </a:ext>
                </a:extLst>
              </a:tr>
              <a:tr h="449815">
                <a:tc>
                  <a:txBody>
                    <a:bodyPr/>
                    <a:lstStyle/>
                    <a:p>
                      <a:r>
                        <a:rPr lang="en-US" sz="1600" b="1" dirty="0" err="1"/>
                        <a:t>Ubicación</a:t>
                      </a:r>
                      <a:r>
                        <a:rPr lang="en-US" sz="1600" b="1" dirty="0"/>
                        <a:t> de </a:t>
                      </a:r>
                      <a:r>
                        <a:rPr lang="en-US" sz="1600" b="1" dirty="0" err="1"/>
                        <a:t>recursos</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pt-BR" sz="1600" b="0"/>
                        <a:t>Infraestructura externa (data centers distribuidos)</a:t>
                      </a:r>
                    </a:p>
                  </a:txBody>
                  <a:tcPr marL="64259" marR="64259" marT="32130" marB="32130" anchor="ctr">
                    <a:lnL>
                      <a:noFill/>
                    </a:lnL>
                    <a:lnR>
                      <a:noFill/>
                    </a:lnR>
                    <a:lnT>
                      <a:noFill/>
                    </a:lnT>
                    <a:lnB>
                      <a:noFill/>
                    </a:lnB>
                    <a:solidFill>
                      <a:srgbClr val="00B050">
                        <a:alpha val="19000"/>
                      </a:srgbClr>
                    </a:solidFill>
                  </a:tcPr>
                </a:tc>
                <a:tc>
                  <a:txBody>
                    <a:bodyPr/>
                    <a:lstStyle/>
                    <a:p>
                      <a:r>
                        <a:rPr lang="es-US" sz="1600" b="0"/>
                        <a:t>Servidores físicos de un proveedor</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a:t>Dentro del propio local o datacenter del cliente</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2739638601"/>
                  </a:ext>
                </a:extLst>
              </a:tr>
              <a:tr h="449815">
                <a:tc>
                  <a:txBody>
                    <a:bodyPr/>
                    <a:lstStyle/>
                    <a:p>
                      <a:r>
                        <a:rPr lang="en-US" sz="1600" b="1" dirty="0" err="1"/>
                        <a:t>Escalabilidad</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Automática</a:t>
                      </a:r>
                      <a:r>
                        <a:rPr lang="en-US" sz="1600" b="0" dirty="0"/>
                        <a:t> y </a:t>
                      </a:r>
                      <a:r>
                        <a:rPr lang="en-US" sz="1600" b="0" dirty="0" err="1"/>
                        <a:t>bajo</a:t>
                      </a:r>
                      <a:r>
                        <a:rPr lang="en-US" sz="1600" b="0" dirty="0"/>
                        <a:t> </a:t>
                      </a:r>
                      <a:r>
                        <a:rPr lang="en-US" sz="1600" b="0" dirty="0" err="1"/>
                        <a:t>demanda</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a:t>Limitada a lo contratado</a:t>
                      </a:r>
                    </a:p>
                  </a:txBody>
                  <a:tcPr marL="64259" marR="64259" marT="32130" marB="32130" anchor="ctr">
                    <a:lnL>
                      <a:noFill/>
                    </a:lnL>
                    <a:lnR>
                      <a:noFill/>
                    </a:lnR>
                    <a:lnT>
                      <a:noFill/>
                    </a:lnT>
                    <a:lnB>
                      <a:noFill/>
                    </a:lnB>
                    <a:solidFill>
                      <a:srgbClr val="00B050">
                        <a:alpha val="19000"/>
                      </a:srgbClr>
                    </a:solidFill>
                  </a:tcPr>
                </a:tc>
                <a:tc>
                  <a:txBody>
                    <a:bodyPr/>
                    <a:lstStyle/>
                    <a:p>
                      <a:r>
                        <a:rPr lang="es-US" sz="1600" b="0"/>
                        <a:t>Limitada a la infraestructura comprada</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2300448599"/>
                  </a:ext>
                </a:extLst>
              </a:tr>
              <a:tr h="642592">
                <a:tc>
                  <a:txBody>
                    <a:bodyPr/>
                    <a:lstStyle/>
                    <a:p>
                      <a:r>
                        <a:rPr lang="en-US" sz="1600" b="1" dirty="0" err="1"/>
                        <a:t>Modelo</a:t>
                      </a:r>
                      <a:r>
                        <a:rPr lang="en-US" sz="1600" b="1" dirty="0"/>
                        <a:t> de </a:t>
                      </a:r>
                      <a:r>
                        <a:rPr lang="en-US" sz="1600" b="1" dirty="0" err="1"/>
                        <a:t>pago</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a:t>Pago </a:t>
                      </a:r>
                      <a:r>
                        <a:rPr lang="en-US" sz="1600" b="0" dirty="0" err="1"/>
                        <a:t>por</a:t>
                      </a:r>
                      <a:r>
                        <a:rPr lang="en-US" sz="1600" b="0" dirty="0"/>
                        <a:t> </a:t>
                      </a:r>
                      <a:r>
                        <a:rPr lang="en-US" sz="1600" b="0" dirty="0" err="1"/>
                        <a:t>uso</a:t>
                      </a:r>
                      <a:r>
                        <a:rPr lang="en-US" sz="1600" b="0" dirty="0"/>
                        <a:t> (</a:t>
                      </a:r>
                      <a:r>
                        <a:rPr lang="en-US" sz="1600" b="0" dirty="0" err="1"/>
                        <a:t>consumo</a:t>
                      </a:r>
                      <a:r>
                        <a:rPr lang="en-US" sz="1600" b="0" dirty="0"/>
                        <a:t> real)</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a:t>Pago </a:t>
                      </a:r>
                      <a:r>
                        <a:rPr lang="en-US" sz="1600" b="0" dirty="0" err="1"/>
                        <a:t>fijo</a:t>
                      </a:r>
                      <a:r>
                        <a:rPr lang="en-US" sz="1600" b="0" dirty="0"/>
                        <a:t> </a:t>
                      </a:r>
                      <a:r>
                        <a:rPr lang="en-US" sz="1600" b="0" dirty="0" err="1"/>
                        <a:t>por</a:t>
                      </a:r>
                      <a:r>
                        <a:rPr lang="en-US" sz="1600" b="0" dirty="0"/>
                        <a:t> </a:t>
                      </a:r>
                      <a:r>
                        <a:rPr lang="en-US" sz="1600" b="0" dirty="0" err="1"/>
                        <a:t>recursos</a:t>
                      </a:r>
                      <a:r>
                        <a:rPr lang="en-US" sz="1600" b="0" dirty="0"/>
                        <a:t> </a:t>
                      </a:r>
                      <a:r>
                        <a:rPr lang="en-US" sz="1600" b="0" dirty="0" err="1"/>
                        <a:t>alquilados</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s-US" sz="1600" b="0"/>
                        <a:t>Inversión inicial alta (CAPEX) y mantenimiento propio</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1077661287"/>
                  </a:ext>
                </a:extLst>
              </a:tr>
              <a:tr h="449815">
                <a:tc>
                  <a:txBody>
                    <a:bodyPr/>
                    <a:lstStyle/>
                    <a:p>
                      <a:r>
                        <a:rPr lang="en-US" sz="1600" b="1" dirty="0" err="1"/>
                        <a:t>Mantenimiento</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a:t>A cargo del </a:t>
                      </a:r>
                      <a:r>
                        <a:rPr lang="en-US" sz="1600" b="0" dirty="0" err="1"/>
                        <a:t>proveedor</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a:t>A cargo del </a:t>
                      </a:r>
                      <a:r>
                        <a:rPr lang="en-US" sz="1600" b="0" dirty="0" err="1"/>
                        <a:t>proveedor</a:t>
                      </a:r>
                      <a:r>
                        <a:rPr lang="en-US" sz="1600" b="0" dirty="0"/>
                        <a:t> (</a:t>
                      </a:r>
                      <a:r>
                        <a:rPr lang="en-US" sz="1600" b="0" dirty="0" err="1"/>
                        <a:t>parcial</a:t>
                      </a:r>
                      <a:r>
                        <a:rPr lang="en-US" sz="1600" b="0" dirty="0"/>
                        <a:t>)</a:t>
                      </a:r>
                    </a:p>
                  </a:txBody>
                  <a:tcPr marL="64259" marR="64259" marT="32130" marB="32130" anchor="ctr">
                    <a:lnL>
                      <a:noFill/>
                    </a:lnL>
                    <a:lnR>
                      <a:noFill/>
                    </a:lnR>
                    <a:lnT>
                      <a:noFill/>
                    </a:lnT>
                    <a:lnB>
                      <a:noFill/>
                    </a:lnB>
                    <a:solidFill>
                      <a:srgbClr val="00B050">
                        <a:alpha val="19000"/>
                      </a:srgbClr>
                    </a:solidFill>
                  </a:tcPr>
                </a:tc>
                <a:tc>
                  <a:txBody>
                    <a:bodyPr/>
                    <a:lstStyle/>
                    <a:p>
                      <a:r>
                        <a:rPr lang="es-US" sz="1600" b="0"/>
                        <a:t>Totalmente a cargo del cliente</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3243937120"/>
                  </a:ext>
                </a:extLst>
              </a:tr>
              <a:tr h="449815">
                <a:tc>
                  <a:txBody>
                    <a:bodyPr/>
                    <a:lstStyle/>
                    <a:p>
                      <a:r>
                        <a:rPr lang="en-US" sz="1600" b="1" dirty="0"/>
                        <a:t>Alta </a:t>
                      </a:r>
                      <a:r>
                        <a:rPr lang="en-US" sz="1600" b="1" dirty="0" err="1"/>
                        <a:t>disponibilidad</a:t>
                      </a:r>
                      <a:r>
                        <a:rPr lang="en-US" sz="1600" b="1" dirty="0"/>
                        <a:t> (HA)</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Incorporada</a:t>
                      </a:r>
                      <a:r>
                        <a:rPr lang="en-US" sz="1600" b="0" dirty="0"/>
                        <a:t> </a:t>
                      </a:r>
                      <a:r>
                        <a:rPr lang="en-US" sz="1600" b="0" dirty="0" err="1"/>
                        <a:t>mediante</a:t>
                      </a:r>
                      <a:r>
                        <a:rPr lang="en-US" sz="1600" b="0" dirty="0"/>
                        <a:t> </a:t>
                      </a:r>
                      <a:r>
                        <a:rPr lang="en-US" sz="1600" b="0" dirty="0" err="1"/>
                        <a:t>replicación</a:t>
                      </a:r>
                      <a:r>
                        <a:rPr lang="en-US" sz="1600" b="0" dirty="0"/>
                        <a:t> </a:t>
                      </a:r>
                      <a:r>
                        <a:rPr lang="en-US" sz="1600" b="0" dirty="0" err="1"/>
                        <a:t>automática</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Limitada</a:t>
                      </a:r>
                      <a:r>
                        <a:rPr lang="en-US" sz="1600" b="0" dirty="0"/>
                        <a:t>; </a:t>
                      </a:r>
                      <a:r>
                        <a:rPr lang="en-US" sz="1600" b="0" dirty="0" err="1"/>
                        <a:t>depende</a:t>
                      </a:r>
                      <a:r>
                        <a:rPr lang="en-US" sz="1600" b="0" dirty="0"/>
                        <a:t> del </a:t>
                      </a:r>
                      <a:r>
                        <a:rPr lang="en-US" sz="1600" b="0" dirty="0" err="1"/>
                        <a:t>proveedor</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s-US" sz="1600" b="0"/>
                        <a:t>Requiere configuración y hardware adicional</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566783985"/>
                  </a:ext>
                </a:extLst>
              </a:tr>
              <a:tr h="449815">
                <a:tc>
                  <a:txBody>
                    <a:bodyPr/>
                    <a:lstStyle/>
                    <a:p>
                      <a:r>
                        <a:rPr lang="en-US" sz="1600" b="1" dirty="0" err="1"/>
                        <a:t>Elasticidad</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s-US" sz="1600" b="0"/>
                        <a:t>Puede crecer o reducir automáticamente</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Generalmente</a:t>
                      </a:r>
                      <a:r>
                        <a:rPr lang="en-US" sz="1600" b="0" dirty="0"/>
                        <a:t> </a:t>
                      </a:r>
                      <a:r>
                        <a:rPr lang="en-US" sz="1600" b="0" dirty="0" err="1"/>
                        <a:t>fija</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a:t>Manual; </a:t>
                      </a:r>
                      <a:r>
                        <a:rPr lang="en-US" sz="1600" b="0" dirty="0" err="1"/>
                        <a:t>requiere</a:t>
                      </a:r>
                      <a:r>
                        <a:rPr lang="en-US" sz="1600" b="0" dirty="0"/>
                        <a:t> </a:t>
                      </a:r>
                      <a:r>
                        <a:rPr lang="en-US" sz="1600" b="0" dirty="0" err="1"/>
                        <a:t>aprovisionamiento</a:t>
                      </a:r>
                      <a:r>
                        <a:rPr lang="en-US" sz="1600" b="0" dirty="0"/>
                        <a:t> </a:t>
                      </a:r>
                      <a:r>
                        <a:rPr lang="en-US" sz="1600" b="0" dirty="0" err="1"/>
                        <a:t>físico</a:t>
                      </a:r>
                      <a:endParaRPr lang="en-US" sz="1600" b="0" dirty="0"/>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2201810991"/>
                  </a:ext>
                </a:extLst>
              </a:tr>
              <a:tr h="642592">
                <a:tc>
                  <a:txBody>
                    <a:bodyPr/>
                    <a:lstStyle/>
                    <a:p>
                      <a:r>
                        <a:rPr lang="en-US" sz="1600" b="1" dirty="0" err="1"/>
                        <a:t>Acceso</a:t>
                      </a:r>
                      <a:r>
                        <a:rPr lang="en-US" sz="1600" b="1" dirty="0"/>
                        <a:t> </a:t>
                      </a:r>
                      <a:r>
                        <a:rPr lang="en-US" sz="1600" b="1" dirty="0" err="1"/>
                        <a:t>remoto</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a:t>Total; desde cualquier ubicación</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Disponible</a:t>
                      </a:r>
                      <a:r>
                        <a:rPr lang="en-US" sz="1600" b="0" dirty="0"/>
                        <a:t>, </a:t>
                      </a:r>
                      <a:r>
                        <a:rPr lang="en-US" sz="1600" b="0" dirty="0" err="1"/>
                        <a:t>pero</a:t>
                      </a:r>
                      <a:r>
                        <a:rPr lang="en-US" sz="1600" b="0" dirty="0"/>
                        <a:t> con </a:t>
                      </a:r>
                      <a:r>
                        <a:rPr lang="en-US" sz="1600" b="0" dirty="0" err="1"/>
                        <a:t>limitaciones</a:t>
                      </a:r>
                      <a:endParaRPr lang="en-US" sz="1600" b="0"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dirty="0" err="1"/>
                        <a:t>Requiere</a:t>
                      </a:r>
                      <a:r>
                        <a:rPr lang="en-US" sz="1600" b="0" dirty="0"/>
                        <a:t> VPNs o </a:t>
                      </a:r>
                      <a:r>
                        <a:rPr lang="en-US" sz="1600" b="0" dirty="0" err="1"/>
                        <a:t>configuraciones</a:t>
                      </a:r>
                      <a:r>
                        <a:rPr lang="en-US" sz="1600" b="0" dirty="0"/>
                        <a:t> </a:t>
                      </a:r>
                      <a:r>
                        <a:rPr lang="en-US" sz="1600" b="0" dirty="0" err="1"/>
                        <a:t>específicas</a:t>
                      </a:r>
                      <a:endParaRPr lang="en-US" sz="1600" b="0" dirty="0"/>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2447789603"/>
                  </a:ext>
                </a:extLst>
              </a:tr>
              <a:tr h="642592">
                <a:tc>
                  <a:txBody>
                    <a:bodyPr/>
                    <a:lstStyle/>
                    <a:p>
                      <a:r>
                        <a:rPr lang="en-US" sz="1600" b="1" dirty="0" err="1"/>
                        <a:t>Automatización</a:t>
                      </a:r>
                      <a:endParaRPr lang="en-US" sz="1600" b="1" dirty="0"/>
                    </a:p>
                  </a:txBody>
                  <a:tcPr marL="64259" marR="64259" marT="32130" marB="32130" anchor="ctr">
                    <a:lnL>
                      <a:noFill/>
                    </a:lnL>
                    <a:lnR>
                      <a:noFill/>
                    </a:lnR>
                    <a:lnT>
                      <a:noFill/>
                    </a:lnT>
                    <a:lnB>
                      <a:noFill/>
                    </a:lnB>
                    <a:solidFill>
                      <a:srgbClr val="00B050">
                        <a:alpha val="19000"/>
                      </a:srgbClr>
                    </a:solidFill>
                  </a:tcPr>
                </a:tc>
                <a:tc>
                  <a:txBody>
                    <a:bodyPr/>
                    <a:lstStyle/>
                    <a:p>
                      <a:r>
                        <a:rPr lang="en-US" sz="1600" b="0"/>
                        <a:t>Nativa: APIs, SDKs, IaC (Terraform, CloudFormation, etc.)</a:t>
                      </a:r>
                    </a:p>
                  </a:txBody>
                  <a:tcPr marL="64259" marR="64259" marT="32130" marB="32130" anchor="ctr">
                    <a:lnL>
                      <a:noFill/>
                    </a:lnL>
                    <a:lnR>
                      <a:noFill/>
                    </a:lnR>
                    <a:lnT>
                      <a:noFill/>
                    </a:lnT>
                    <a:lnB>
                      <a:noFill/>
                    </a:lnB>
                    <a:solidFill>
                      <a:srgbClr val="00B050">
                        <a:alpha val="19000"/>
                      </a:srgbClr>
                    </a:solidFill>
                  </a:tcPr>
                </a:tc>
                <a:tc>
                  <a:txBody>
                    <a:bodyPr/>
                    <a:lstStyle/>
                    <a:p>
                      <a:r>
                        <a:rPr lang="en-US" sz="1600" b="0"/>
                        <a:t>Limitada</a:t>
                      </a:r>
                    </a:p>
                  </a:txBody>
                  <a:tcPr marL="64259" marR="64259" marT="32130" marB="32130" anchor="ctr">
                    <a:lnL>
                      <a:noFill/>
                    </a:lnL>
                    <a:lnR>
                      <a:noFill/>
                    </a:lnR>
                    <a:lnT>
                      <a:noFill/>
                    </a:lnT>
                    <a:lnB>
                      <a:noFill/>
                    </a:lnB>
                    <a:solidFill>
                      <a:srgbClr val="00B050">
                        <a:alpha val="19000"/>
                      </a:srgbClr>
                    </a:solidFill>
                  </a:tcPr>
                </a:tc>
                <a:tc>
                  <a:txBody>
                    <a:bodyPr/>
                    <a:lstStyle/>
                    <a:p>
                      <a:r>
                        <a:rPr lang="es-US" sz="1600" b="0" dirty="0"/>
                        <a:t>Posible, pero requiere herramientas y esfuerzo manual</a:t>
                      </a:r>
                    </a:p>
                  </a:txBody>
                  <a:tcPr marL="64259" marR="64259" marT="32130" marB="32130" anchor="ctr">
                    <a:lnL>
                      <a:noFill/>
                    </a:lnL>
                    <a:lnR>
                      <a:noFill/>
                    </a:lnR>
                    <a:lnT>
                      <a:noFill/>
                    </a:lnT>
                    <a:lnB>
                      <a:noFill/>
                    </a:lnB>
                    <a:solidFill>
                      <a:srgbClr val="00B050">
                        <a:alpha val="19000"/>
                      </a:srgbClr>
                    </a:solidFill>
                  </a:tcPr>
                </a:tc>
                <a:extLst>
                  <a:ext uri="{0D108BD9-81ED-4DB2-BD59-A6C34878D82A}">
                    <a16:rowId xmlns:a16="http://schemas.microsoft.com/office/drawing/2014/main" val="735979534"/>
                  </a:ext>
                </a:extLst>
              </a:tr>
            </a:tbl>
          </a:graphicData>
        </a:graphic>
      </p:graphicFrame>
    </p:spTree>
    <p:extLst>
      <p:ext uri="{BB962C8B-B14F-4D97-AF65-F5344CB8AC3E}">
        <p14:creationId xmlns:p14="http://schemas.microsoft.com/office/powerpoint/2010/main" val="1260569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a:t>
            </a:r>
            <a:r>
              <a:rPr lang="en-US" dirty="0" err="1"/>
              <a:t>Qué</a:t>
            </a:r>
            <a:r>
              <a:rPr lang="en-US" dirty="0"/>
              <a:t> </a:t>
            </a:r>
            <a:r>
              <a:rPr lang="en-US" dirty="0" err="1"/>
              <a:t>es</a:t>
            </a:r>
            <a:r>
              <a:rPr lang="en-US" dirty="0"/>
              <a:t> </a:t>
            </a:r>
            <a:r>
              <a:rPr lang="en-US" dirty="0" err="1"/>
              <a:t>Git</a:t>
            </a:r>
            <a:r>
              <a:rPr lang="en-US" dirty="0" smtClean="0"/>
              <a:t>?</a:t>
            </a:r>
            <a:endParaRPr lang="es-US" dirty="0"/>
          </a:p>
        </p:txBody>
      </p:sp>
      <p:sp>
        <p:nvSpPr>
          <p:cNvPr id="3" name="Marcador de contenido 2"/>
          <p:cNvSpPr>
            <a:spLocks noGrp="1"/>
          </p:cNvSpPr>
          <p:nvPr>
            <p:ph idx="1"/>
          </p:nvPr>
        </p:nvSpPr>
        <p:spPr>
          <a:xfrm>
            <a:off x="838200" y="1779636"/>
            <a:ext cx="10515600" cy="2939847"/>
          </a:xfrm>
        </p:spPr>
        <p:txBody>
          <a:bodyPr>
            <a:normAutofit lnSpcReduction="10000"/>
          </a:bodyPr>
          <a:lstStyle/>
          <a:p>
            <a:r>
              <a:rPr lang="es-US" dirty="0"/>
              <a:t>Git es una herramienta de código abierto creada por Linus Torvalds en 2005, diseñada para gestionar de manera eficiente y sencilla las versiones del código en proyectos de desarrollo de software. Específicamente, Git es un sistema de control de versiones distribuido, lo que significa que cada usuario tiene una copia completa del historial del proyecto en su máquina local, permitiendo trabajar sin necesidad de una conexión constante con un servidor central.</a:t>
            </a:r>
          </a:p>
          <a:p>
            <a:endParaRPr lang="es-US" dirty="0"/>
          </a:p>
        </p:txBody>
      </p:sp>
      <p:pic>
        <p:nvPicPr>
          <p:cNvPr id="5124" name="Picture 4" descr="Git · Git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485" y="4998744"/>
            <a:ext cx="1604399" cy="16043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it workflow strategy. So recently having to really look at… | by sam raza  | 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7071" y="4363369"/>
            <a:ext cx="5638307" cy="2658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6198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err="1"/>
              <a:t>Características</a:t>
            </a:r>
            <a:r>
              <a:rPr lang="en-US" dirty="0"/>
              <a:t> de </a:t>
            </a:r>
            <a:r>
              <a:rPr lang="en-US" dirty="0" err="1" smtClean="0"/>
              <a:t>Git</a:t>
            </a:r>
            <a:endParaRPr lang="es-US" dirty="0"/>
          </a:p>
        </p:txBody>
      </p:sp>
      <p:sp>
        <p:nvSpPr>
          <p:cNvPr id="3" name="Marcador de contenido 2"/>
          <p:cNvSpPr>
            <a:spLocks noGrp="1"/>
          </p:cNvSpPr>
          <p:nvPr>
            <p:ph idx="1"/>
          </p:nvPr>
        </p:nvSpPr>
        <p:spPr>
          <a:xfrm>
            <a:off x="1103671" y="2172927"/>
            <a:ext cx="10515600" cy="1641989"/>
          </a:xfrm>
        </p:spPr>
        <p:txBody>
          <a:bodyPr/>
          <a:lstStyle/>
          <a:p>
            <a:r>
              <a:rPr lang="es-US" b="1" dirty="0"/>
              <a:t>Distribuido</a:t>
            </a:r>
            <a:r>
              <a:rPr lang="es-US" dirty="0"/>
              <a:t>. A diferencia de los sistemas centralizados, cada clon de un repositorio en Git</a:t>
            </a:r>
            <a:r>
              <a:rPr lang="es-US" dirty="0"/>
              <a:t> contiene todo el historial del proyecto, lo que permite a los desarrolladores trabajar sin conexión y sincronizar los cambios más </a:t>
            </a:r>
            <a:r>
              <a:rPr lang="es-US" dirty="0" smtClean="0"/>
              <a:t>tarde</a:t>
            </a:r>
            <a:endParaRPr lang="es-US" b="1" dirty="0"/>
          </a:p>
        </p:txBody>
      </p:sp>
      <p:pic>
        <p:nvPicPr>
          <p:cNvPr id="6146" name="Picture 2" descr="https://lh7-rt.googleusercontent.com/slidesz/AGV_vUeMESO3-Tj27GqADXgw-JOTLVVViqIO1jSS-Z11emMncY6zdWNxkGP52W29hKq9MCgvm3tjWY0_LKnH-rd3ueqVFyPeJx0Cxty285w-f9-VicHlXaHiq6pAFeyJ29bpkL0faqW6Tw=s2048?key=pWAXPUdUDRmSbz4pR7kR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568" y="3903407"/>
            <a:ext cx="8982075"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13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TotalTime>
  <Words>1311</Words>
  <Application>Microsoft Office PowerPoint</Application>
  <PresentationFormat>Panorámica</PresentationFormat>
  <Paragraphs>149</Paragraphs>
  <Slides>19</Slides>
  <Notes>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19</vt:i4>
      </vt:variant>
    </vt:vector>
  </HeadingPairs>
  <TitlesOfParts>
    <vt:vector size="23" baseType="lpstr">
      <vt:lpstr>Arial</vt:lpstr>
      <vt:lpstr>Calibri</vt:lpstr>
      <vt:lpstr>Calibri Light</vt:lpstr>
      <vt:lpstr>Tema de Office</vt:lpstr>
      <vt:lpstr>Presentación de PowerPoint</vt:lpstr>
      <vt:lpstr>Agenda</vt:lpstr>
      <vt:lpstr>DevOps (Development + Operations) </vt:lpstr>
      <vt:lpstr>DevOps (Development + Operations) </vt:lpstr>
      <vt:lpstr>SRE (Site Reliability Engineering)</vt:lpstr>
      <vt:lpstr>Cloud Computing</vt:lpstr>
      <vt:lpstr>Comparación Técnica</vt:lpstr>
      <vt:lpstr>¿Qué es Git?</vt:lpstr>
      <vt:lpstr>Características de Git</vt:lpstr>
      <vt:lpstr>Características de Git (continuación …)</vt:lpstr>
      <vt:lpstr>Características de Git (continuación …)</vt:lpstr>
      <vt:lpstr>Características de Git (continuación …)</vt:lpstr>
      <vt:lpstr>Características de Git (continuación …)</vt:lpstr>
      <vt:lpstr>Características de Git (continuación …)</vt:lpstr>
      <vt:lpstr>Estrategias Git</vt:lpstr>
      <vt:lpstr>Estrategias Git (Continuación…)</vt:lpstr>
      <vt:lpstr>Estrategias Git (Continuación…)</vt:lpstr>
      <vt:lpstr>Estrategias Git (Continuación…)</vt:lpstr>
      <vt:lpstr>GitLab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hernan liza garavito</dc:creator>
  <cp:lastModifiedBy>jose hernan liza garavito</cp:lastModifiedBy>
  <cp:revision>15</cp:revision>
  <dcterms:created xsi:type="dcterms:W3CDTF">2025-05-10T15:45:15Z</dcterms:created>
  <dcterms:modified xsi:type="dcterms:W3CDTF">2025-05-11T00:03:59Z</dcterms:modified>
</cp:coreProperties>
</file>